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9" r:id="rId2"/>
    <p:sldId id="308" r:id="rId3"/>
    <p:sldId id="256" r:id="rId4"/>
    <p:sldId id="305" r:id="rId5"/>
    <p:sldId id="304" r:id="rId6"/>
    <p:sldId id="306" r:id="rId7"/>
    <p:sldId id="290" r:id="rId8"/>
    <p:sldId id="286" r:id="rId9"/>
    <p:sldId id="285" r:id="rId10"/>
    <p:sldId id="294" r:id="rId11"/>
    <p:sldId id="289" r:id="rId12"/>
    <p:sldId id="291" r:id="rId13"/>
    <p:sldId id="292" r:id="rId14"/>
    <p:sldId id="257" r:id="rId15"/>
    <p:sldId id="275" r:id="rId16"/>
    <p:sldId id="262" r:id="rId17"/>
    <p:sldId id="295" r:id="rId18"/>
    <p:sldId id="296" r:id="rId19"/>
    <p:sldId id="297" r:id="rId20"/>
    <p:sldId id="258" r:id="rId21"/>
    <p:sldId id="259" r:id="rId22"/>
    <p:sldId id="302" r:id="rId23"/>
    <p:sldId id="303" r:id="rId24"/>
    <p:sldId id="277" r:id="rId25"/>
    <p:sldId id="261" r:id="rId26"/>
    <p:sldId id="278" r:id="rId27"/>
    <p:sldId id="279" r:id="rId28"/>
    <p:sldId id="264" r:id="rId29"/>
    <p:sldId id="269" r:id="rId30"/>
    <p:sldId id="270" r:id="rId31"/>
    <p:sldId id="271" r:id="rId32"/>
    <p:sldId id="276" r:id="rId33"/>
    <p:sldId id="266" r:id="rId34"/>
    <p:sldId id="267" r:id="rId35"/>
    <p:sldId id="298" r:id="rId36"/>
    <p:sldId id="272" r:id="rId37"/>
    <p:sldId id="273" r:id="rId38"/>
    <p:sldId id="287" r:id="rId39"/>
    <p:sldId id="288" r:id="rId40"/>
    <p:sldId id="281" r:id="rId41"/>
    <p:sldId id="283" r:id="rId42"/>
    <p:sldId id="307" r:id="rId43"/>
    <p:sldId id="274" r:id="rId44"/>
  </p:sldIdLst>
  <p:sldSz cx="12192000" cy="68580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75" d="100"/>
          <a:sy n="75" d="100"/>
        </p:scale>
        <p:origin x="1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C603D7-5F08-47DA-8198-AE0C7BE4833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5E4B9341-5A43-4E35-8065-2DD2559EDE5F}">
      <dgm:prSet/>
      <dgm:spPr/>
      <dgm:t>
        <a:bodyPr/>
        <a:lstStyle/>
        <a:p>
          <a:r>
            <a:rPr lang="fr-FR" dirty="0"/>
            <a:t>Pour retourner à la première page.</a:t>
          </a:r>
        </a:p>
      </dgm:t>
    </dgm:pt>
    <dgm:pt modelId="{E0D8610E-1AE6-49B8-AFBC-0B36AADF5E70}" type="parTrans" cxnId="{2476E5A6-CCD1-4560-BAF2-1413B3354CED}">
      <dgm:prSet/>
      <dgm:spPr/>
      <dgm:t>
        <a:bodyPr/>
        <a:lstStyle/>
        <a:p>
          <a:endParaRPr lang="fr-FR"/>
        </a:p>
      </dgm:t>
    </dgm:pt>
    <dgm:pt modelId="{E54975F7-55D6-4811-BB7C-AA1257B2EC89}" type="sibTrans" cxnId="{2476E5A6-CCD1-4560-BAF2-1413B3354CED}">
      <dgm:prSet/>
      <dgm:spPr/>
      <dgm:t>
        <a:bodyPr/>
        <a:lstStyle/>
        <a:p>
          <a:endParaRPr lang="fr-FR"/>
        </a:p>
      </dgm:t>
    </dgm:pt>
    <dgm:pt modelId="{8164F1B8-4F08-4DA6-8771-1B7BE0A35544}" type="pres">
      <dgm:prSet presAssocID="{AFC603D7-5F08-47DA-8198-AE0C7BE48332}" presName="linear" presStyleCnt="0">
        <dgm:presLayoutVars>
          <dgm:animLvl val="lvl"/>
          <dgm:resizeHandles val="exact"/>
        </dgm:presLayoutVars>
      </dgm:prSet>
      <dgm:spPr/>
    </dgm:pt>
    <dgm:pt modelId="{A143151E-6568-4826-B87D-010B34A5F8DE}" type="pres">
      <dgm:prSet presAssocID="{5E4B9341-5A43-4E35-8065-2DD2559EDE5F}" presName="parentText" presStyleLbl="node1" presStyleIdx="0" presStyleCnt="1" custLinFactNeighborX="3139" custLinFactNeighborY="-18423">
        <dgm:presLayoutVars>
          <dgm:chMax val="0"/>
          <dgm:bulletEnabled val="1"/>
        </dgm:presLayoutVars>
      </dgm:prSet>
      <dgm:spPr/>
    </dgm:pt>
  </dgm:ptLst>
  <dgm:cxnLst>
    <dgm:cxn modelId="{864C1517-FA03-45E1-91A5-B84DF1EA5399}" type="presOf" srcId="{AFC603D7-5F08-47DA-8198-AE0C7BE48332}" destId="{8164F1B8-4F08-4DA6-8771-1B7BE0A35544}" srcOrd="0" destOrd="0" presId="urn:microsoft.com/office/officeart/2005/8/layout/vList2"/>
    <dgm:cxn modelId="{2476E5A6-CCD1-4560-BAF2-1413B3354CED}" srcId="{AFC603D7-5F08-47DA-8198-AE0C7BE48332}" destId="{5E4B9341-5A43-4E35-8065-2DD2559EDE5F}" srcOrd="0" destOrd="0" parTransId="{E0D8610E-1AE6-49B8-AFBC-0B36AADF5E70}" sibTransId="{E54975F7-55D6-4811-BB7C-AA1257B2EC89}"/>
    <dgm:cxn modelId="{5D59D7A9-1333-4169-803F-E0D4BA6B5980}" type="presOf" srcId="{5E4B9341-5A43-4E35-8065-2DD2559EDE5F}" destId="{A143151E-6568-4826-B87D-010B34A5F8DE}" srcOrd="0" destOrd="0" presId="urn:microsoft.com/office/officeart/2005/8/layout/vList2"/>
    <dgm:cxn modelId="{7E35B54A-7FAC-4F43-8379-EE284550BDF1}" type="presParOf" srcId="{8164F1B8-4F08-4DA6-8771-1B7BE0A35544}" destId="{A143151E-6568-4826-B87D-010B34A5F8D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3151E-6568-4826-B87D-010B34A5F8DE}">
      <dsp:nvSpPr>
        <dsp:cNvPr id="0" name=""/>
        <dsp:cNvSpPr/>
      </dsp:nvSpPr>
      <dsp:spPr>
        <a:xfrm>
          <a:off x="0" y="0"/>
          <a:ext cx="2027584" cy="65637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fr-FR" sz="1700" kern="1200" dirty="0"/>
            <a:t>Pour retourner à la première page.</a:t>
          </a:r>
        </a:p>
      </dsp:txBody>
      <dsp:txXfrm>
        <a:off x="32041" y="32041"/>
        <a:ext cx="1963502" cy="59228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FAE1C02-EC68-4D7B-9A7F-901759863976}" type="datetimeFigureOut">
              <a:rPr lang="fr-FR" smtClean="0"/>
              <a:t>28/03/2019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AA5A2F-052B-4661-95A5-05193A4E05C3}" type="slidenum">
              <a:rPr lang="fr-FR" smtClean="0"/>
              <a:t>‹N°›</a:t>
            </a:fld>
            <a:endParaRPr lang="fr-FR"/>
          </a:p>
        </p:txBody>
      </p:sp>
    </p:spTree>
    <p:extLst>
      <p:ext uri="{BB962C8B-B14F-4D97-AF65-F5344CB8AC3E}">
        <p14:creationId xmlns:p14="http://schemas.microsoft.com/office/powerpoint/2010/main" val="1862657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CFAE1C02-EC68-4D7B-9A7F-901759863976}" type="datetimeFigureOut">
              <a:rPr lang="fr-FR" smtClean="0"/>
              <a:t>28/03/2019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AA5A2F-052B-4661-95A5-05193A4E05C3}" type="slidenum">
              <a:rPr lang="fr-FR" smtClean="0"/>
              <a:t>‹N°›</a:t>
            </a:fld>
            <a:endParaRPr lang="fr-FR"/>
          </a:p>
        </p:txBody>
      </p:sp>
    </p:spTree>
    <p:extLst>
      <p:ext uri="{BB962C8B-B14F-4D97-AF65-F5344CB8AC3E}">
        <p14:creationId xmlns:p14="http://schemas.microsoft.com/office/powerpoint/2010/main" val="3277060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CFAE1C02-EC68-4D7B-9A7F-901759863976}" type="datetimeFigureOut">
              <a:rPr lang="fr-FR" smtClean="0"/>
              <a:t>28/03/2019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AA5A2F-052B-4661-95A5-05193A4E05C3}" type="slidenum">
              <a:rPr lang="fr-FR" smtClean="0"/>
              <a:t>‹N°›</a:t>
            </a:fld>
            <a:endParaRPr lang="fr-F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54715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CFAE1C02-EC68-4D7B-9A7F-901759863976}" type="datetimeFigureOut">
              <a:rPr lang="fr-FR" smtClean="0"/>
              <a:t>28/03/2019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AA5A2F-052B-4661-95A5-05193A4E05C3}" type="slidenum">
              <a:rPr lang="fr-FR" smtClean="0"/>
              <a:t>‹N°›</a:t>
            </a:fld>
            <a:endParaRPr lang="fr-FR"/>
          </a:p>
        </p:txBody>
      </p:sp>
    </p:spTree>
    <p:extLst>
      <p:ext uri="{BB962C8B-B14F-4D97-AF65-F5344CB8AC3E}">
        <p14:creationId xmlns:p14="http://schemas.microsoft.com/office/powerpoint/2010/main" val="4120274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CFAE1C02-EC68-4D7B-9A7F-901759863976}" type="datetimeFigureOut">
              <a:rPr lang="fr-FR" smtClean="0"/>
              <a:t>28/03/2019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AA5A2F-052B-4661-95A5-05193A4E05C3}" type="slidenum">
              <a:rPr lang="fr-FR" smtClean="0"/>
              <a:t>‹N°›</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24065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CFAE1C02-EC68-4D7B-9A7F-901759863976}" type="datetimeFigureOut">
              <a:rPr lang="fr-FR" smtClean="0"/>
              <a:t>28/03/2019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AA5A2F-052B-4661-95A5-05193A4E05C3}" type="slidenum">
              <a:rPr lang="fr-FR" smtClean="0"/>
              <a:t>‹N°›</a:t>
            </a:fld>
            <a:endParaRPr lang="fr-FR"/>
          </a:p>
        </p:txBody>
      </p:sp>
    </p:spTree>
    <p:extLst>
      <p:ext uri="{BB962C8B-B14F-4D97-AF65-F5344CB8AC3E}">
        <p14:creationId xmlns:p14="http://schemas.microsoft.com/office/powerpoint/2010/main" val="509927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FAE1C02-EC68-4D7B-9A7F-901759863976}" type="datetimeFigureOut">
              <a:rPr lang="fr-FR" smtClean="0"/>
              <a:t>28/03/2019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AA5A2F-052B-4661-95A5-05193A4E05C3}" type="slidenum">
              <a:rPr lang="fr-FR" smtClean="0"/>
              <a:t>‹N°›</a:t>
            </a:fld>
            <a:endParaRPr lang="fr-FR"/>
          </a:p>
        </p:txBody>
      </p:sp>
    </p:spTree>
    <p:extLst>
      <p:ext uri="{BB962C8B-B14F-4D97-AF65-F5344CB8AC3E}">
        <p14:creationId xmlns:p14="http://schemas.microsoft.com/office/powerpoint/2010/main" val="4096448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FAE1C02-EC68-4D7B-9A7F-901759863976}" type="datetimeFigureOut">
              <a:rPr lang="fr-FR" smtClean="0"/>
              <a:t>28/03/2019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AA5A2F-052B-4661-95A5-05193A4E05C3}" type="slidenum">
              <a:rPr lang="fr-FR" smtClean="0"/>
              <a:t>‹N°›</a:t>
            </a:fld>
            <a:endParaRPr lang="fr-FR"/>
          </a:p>
        </p:txBody>
      </p:sp>
    </p:spTree>
    <p:extLst>
      <p:ext uri="{BB962C8B-B14F-4D97-AF65-F5344CB8AC3E}">
        <p14:creationId xmlns:p14="http://schemas.microsoft.com/office/powerpoint/2010/main" val="188337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FAE1C02-EC68-4D7B-9A7F-901759863976}" type="datetimeFigureOut">
              <a:rPr lang="fr-FR" smtClean="0"/>
              <a:t>28/03/2019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AA5A2F-052B-4661-95A5-05193A4E05C3}" type="slidenum">
              <a:rPr lang="fr-FR" smtClean="0"/>
              <a:t>‹N°›</a:t>
            </a:fld>
            <a:endParaRPr lang="fr-FR"/>
          </a:p>
        </p:txBody>
      </p:sp>
    </p:spTree>
    <p:extLst>
      <p:ext uri="{BB962C8B-B14F-4D97-AF65-F5344CB8AC3E}">
        <p14:creationId xmlns:p14="http://schemas.microsoft.com/office/powerpoint/2010/main" val="490101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CFAE1C02-EC68-4D7B-9A7F-901759863976}" type="datetimeFigureOut">
              <a:rPr lang="fr-FR" smtClean="0"/>
              <a:t>28/03/2019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BAA5A2F-052B-4661-95A5-05193A4E05C3}" type="slidenum">
              <a:rPr lang="fr-FR" smtClean="0"/>
              <a:t>‹N°›</a:t>
            </a:fld>
            <a:endParaRPr lang="fr-FR"/>
          </a:p>
        </p:txBody>
      </p:sp>
    </p:spTree>
    <p:extLst>
      <p:ext uri="{BB962C8B-B14F-4D97-AF65-F5344CB8AC3E}">
        <p14:creationId xmlns:p14="http://schemas.microsoft.com/office/powerpoint/2010/main" val="52966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FAE1C02-EC68-4D7B-9A7F-901759863976}" type="datetimeFigureOut">
              <a:rPr lang="fr-FR" smtClean="0"/>
              <a:t>28/03/2019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BAA5A2F-052B-4661-95A5-05193A4E05C3}" type="slidenum">
              <a:rPr lang="fr-FR" smtClean="0"/>
              <a:t>‹N°›</a:t>
            </a:fld>
            <a:endParaRPr lang="fr-FR"/>
          </a:p>
        </p:txBody>
      </p:sp>
    </p:spTree>
    <p:extLst>
      <p:ext uri="{BB962C8B-B14F-4D97-AF65-F5344CB8AC3E}">
        <p14:creationId xmlns:p14="http://schemas.microsoft.com/office/powerpoint/2010/main" val="2068054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FAE1C02-EC68-4D7B-9A7F-901759863976}" type="datetimeFigureOut">
              <a:rPr lang="fr-FR" smtClean="0"/>
              <a:t>28/03/2019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BAA5A2F-052B-4661-95A5-05193A4E05C3}" type="slidenum">
              <a:rPr lang="fr-FR" smtClean="0"/>
              <a:t>‹N°›</a:t>
            </a:fld>
            <a:endParaRPr lang="fr-FR"/>
          </a:p>
        </p:txBody>
      </p:sp>
    </p:spTree>
    <p:extLst>
      <p:ext uri="{BB962C8B-B14F-4D97-AF65-F5344CB8AC3E}">
        <p14:creationId xmlns:p14="http://schemas.microsoft.com/office/powerpoint/2010/main" val="2019712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FAE1C02-EC68-4D7B-9A7F-901759863976}" type="datetimeFigureOut">
              <a:rPr lang="fr-FR" smtClean="0"/>
              <a:t>28/03/2019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BAA5A2F-052B-4661-95A5-05193A4E05C3}" type="slidenum">
              <a:rPr lang="fr-FR" smtClean="0"/>
              <a:t>‹N°›</a:t>
            </a:fld>
            <a:endParaRPr lang="fr-FR"/>
          </a:p>
        </p:txBody>
      </p:sp>
    </p:spTree>
    <p:extLst>
      <p:ext uri="{BB962C8B-B14F-4D97-AF65-F5344CB8AC3E}">
        <p14:creationId xmlns:p14="http://schemas.microsoft.com/office/powerpoint/2010/main" val="1720339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AE1C02-EC68-4D7B-9A7F-901759863976}" type="datetimeFigureOut">
              <a:rPr lang="fr-FR" smtClean="0"/>
              <a:t>28/03/2019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BAA5A2F-052B-4661-95A5-05193A4E05C3}" type="slidenum">
              <a:rPr lang="fr-FR" smtClean="0"/>
              <a:t>‹N°›</a:t>
            </a:fld>
            <a:endParaRPr lang="fr-FR"/>
          </a:p>
        </p:txBody>
      </p:sp>
    </p:spTree>
    <p:extLst>
      <p:ext uri="{BB962C8B-B14F-4D97-AF65-F5344CB8AC3E}">
        <p14:creationId xmlns:p14="http://schemas.microsoft.com/office/powerpoint/2010/main" val="1472120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CFAE1C02-EC68-4D7B-9A7F-901759863976}" type="datetimeFigureOut">
              <a:rPr lang="fr-FR" smtClean="0"/>
              <a:t>28/03/2019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BAA5A2F-052B-4661-95A5-05193A4E05C3}" type="slidenum">
              <a:rPr lang="fr-FR" smtClean="0"/>
              <a:t>‹N°›</a:t>
            </a:fld>
            <a:endParaRPr lang="fr-FR"/>
          </a:p>
        </p:txBody>
      </p:sp>
    </p:spTree>
    <p:extLst>
      <p:ext uri="{BB962C8B-B14F-4D97-AF65-F5344CB8AC3E}">
        <p14:creationId xmlns:p14="http://schemas.microsoft.com/office/powerpoint/2010/main" val="2858449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CFAE1C02-EC68-4D7B-9A7F-901759863976}" type="datetimeFigureOut">
              <a:rPr lang="fr-FR" smtClean="0"/>
              <a:t>28/03/2019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BAA5A2F-052B-4661-95A5-05193A4E05C3}" type="slidenum">
              <a:rPr lang="fr-FR" smtClean="0"/>
              <a:t>‹N°›</a:t>
            </a:fld>
            <a:endParaRPr lang="fr-FR"/>
          </a:p>
        </p:txBody>
      </p:sp>
    </p:spTree>
    <p:extLst>
      <p:ext uri="{BB962C8B-B14F-4D97-AF65-F5344CB8AC3E}">
        <p14:creationId xmlns:p14="http://schemas.microsoft.com/office/powerpoint/2010/main" val="2435338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FAE1C02-EC68-4D7B-9A7F-901759863976}" type="datetimeFigureOut">
              <a:rPr lang="fr-FR" smtClean="0"/>
              <a:t>28/03/2019</a:t>
            </a:fld>
            <a:endParaRPr lang="fr-F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BAA5A2F-052B-4661-95A5-05193A4E05C3}" type="slidenum">
              <a:rPr lang="fr-FR" smtClean="0"/>
              <a:t>‹N°›</a:t>
            </a:fld>
            <a:endParaRPr lang="fr-FR"/>
          </a:p>
        </p:txBody>
      </p:sp>
    </p:spTree>
    <p:extLst>
      <p:ext uri="{BB962C8B-B14F-4D97-AF65-F5344CB8AC3E}">
        <p14:creationId xmlns:p14="http://schemas.microsoft.com/office/powerpoint/2010/main" val="106382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bridgeclubduperre-larochelle.com/"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6315F9D-9410-44BE-A06C-77E61599518A}"/>
              </a:ext>
            </a:extLst>
          </p:cNvPr>
          <p:cNvSpPr>
            <a:spLocks noGrp="1"/>
          </p:cNvSpPr>
          <p:nvPr>
            <p:ph idx="1"/>
          </p:nvPr>
        </p:nvSpPr>
        <p:spPr>
          <a:xfrm>
            <a:off x="0" y="2097024"/>
            <a:ext cx="11655552" cy="3803904"/>
          </a:xfrm>
          <a:noFill/>
        </p:spPr>
        <p:txBody>
          <a:bodyPr>
            <a:noAutofit/>
          </a:bodyPr>
          <a:lstStyle/>
          <a:p>
            <a:pPr marL="0" indent="0" algn="ctr">
              <a:buNone/>
            </a:pPr>
            <a:r>
              <a:rPr lang="fr-FR" sz="12000" dirty="0">
                <a:solidFill>
                  <a:schemeClr val="accent1">
                    <a:lumMod val="75000"/>
                  </a:schemeClr>
                </a:solidFill>
                <a:latin typeface="Arial Rounded MT Bold" panose="020F0704030504030204" pitchFamily="34" charset="0"/>
              </a:rPr>
              <a:t>Bienvenue à toutes et à tous</a:t>
            </a:r>
          </a:p>
        </p:txBody>
      </p:sp>
      <p:pic>
        <p:nvPicPr>
          <p:cNvPr id="4" name="_The Girl from Ipanema_  Astrud Gilberto, João Gilberto and Stan Getz-c5QfXjsoNe4">
            <a:hlinkClick r:id="" action="ppaction://media"/>
            <a:extLst>
              <a:ext uri="{FF2B5EF4-FFF2-40B4-BE49-F238E27FC236}">
                <a16:creationId xmlns:a16="http://schemas.microsoft.com/office/drawing/2014/main" id="{C4D3B7E4-9BE5-4385-9825-57E578BE2F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48905" y="6329624"/>
            <a:ext cx="227763" cy="227763"/>
          </a:xfrm>
          <a:prstGeom prst="rect">
            <a:avLst/>
          </a:prstGeom>
        </p:spPr>
      </p:pic>
      <p:pic>
        <p:nvPicPr>
          <p:cNvPr id="5" name="Image 4">
            <a:extLst>
              <a:ext uri="{FF2B5EF4-FFF2-40B4-BE49-F238E27FC236}">
                <a16:creationId xmlns:a16="http://schemas.microsoft.com/office/drawing/2014/main" id="{C8D108D4-D4F3-446D-A1D4-3992C6162299}"/>
              </a:ext>
            </a:extLst>
          </p:cNvPr>
          <p:cNvPicPr>
            <a:picLocks noChangeAspect="1"/>
          </p:cNvPicPr>
          <p:nvPr/>
        </p:nvPicPr>
        <p:blipFill>
          <a:blip r:embed="rId5"/>
          <a:stretch>
            <a:fillRect/>
          </a:stretch>
        </p:blipFill>
        <p:spPr>
          <a:xfrm>
            <a:off x="438656" y="199958"/>
            <a:ext cx="1792480" cy="1842278"/>
          </a:xfrm>
          <a:prstGeom prst="rect">
            <a:avLst/>
          </a:prstGeom>
        </p:spPr>
      </p:pic>
    </p:spTree>
    <p:extLst>
      <p:ext uri="{BB962C8B-B14F-4D97-AF65-F5344CB8AC3E}">
        <p14:creationId xmlns:p14="http://schemas.microsoft.com/office/powerpoint/2010/main" val="2606822437"/>
      </p:ext>
    </p:extLst>
  </p:cSld>
  <p:clrMapOvr>
    <a:masterClrMapping/>
  </p:clrMapOvr>
  <mc:AlternateContent xmlns:mc="http://schemas.openxmlformats.org/markup-compatibility/2006" xmlns:p14="http://schemas.microsoft.com/office/powerpoint/2010/main">
    <mc:Choice Requires="p14">
      <p:transition spd="slow" p14:dur="5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4858"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5000"/>
                                        <p:tgtEl>
                                          <p:spTgt spid="3">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3EA60E-86E4-4E6E-9BBD-FD3FD09AABDE}"/>
              </a:ext>
            </a:extLst>
          </p:cNvPr>
          <p:cNvSpPr>
            <a:spLocks noGrp="1"/>
          </p:cNvSpPr>
          <p:nvPr>
            <p:ph type="title"/>
          </p:nvPr>
        </p:nvSpPr>
        <p:spPr>
          <a:xfrm>
            <a:off x="330970" y="263236"/>
            <a:ext cx="6463530" cy="665018"/>
          </a:xfrm>
        </p:spPr>
        <p:txBody>
          <a:bodyPr>
            <a:normAutofit fontScale="90000"/>
          </a:bodyPr>
          <a:lstStyle/>
          <a:p>
            <a:r>
              <a:rPr lang="fr-FR" dirty="0">
                <a:solidFill>
                  <a:srgbClr val="002060"/>
                </a:solidFill>
              </a:rPr>
              <a:t>Notes préalables… suite de suite</a:t>
            </a:r>
          </a:p>
        </p:txBody>
      </p:sp>
      <p:sp>
        <p:nvSpPr>
          <p:cNvPr id="3" name="Espace réservé du contenu 2">
            <a:extLst>
              <a:ext uri="{FF2B5EF4-FFF2-40B4-BE49-F238E27FC236}">
                <a16:creationId xmlns:a16="http://schemas.microsoft.com/office/drawing/2014/main" id="{E23EE771-94E3-4A95-A7A4-4ECB9D1436A0}"/>
              </a:ext>
            </a:extLst>
          </p:cNvPr>
          <p:cNvSpPr>
            <a:spLocks noGrp="1"/>
          </p:cNvSpPr>
          <p:nvPr>
            <p:ph idx="1"/>
          </p:nvPr>
        </p:nvSpPr>
        <p:spPr>
          <a:xfrm>
            <a:off x="330969" y="1047608"/>
            <a:ext cx="9990667" cy="1835292"/>
          </a:xfrm>
        </p:spPr>
        <p:txBody>
          <a:bodyPr>
            <a:normAutofit fontScale="92500"/>
          </a:bodyPr>
          <a:lstStyle/>
          <a:p>
            <a:r>
              <a:rPr lang="fr-FR" sz="3300" b="1" dirty="0"/>
              <a:t>Les avantages de ce choix:</a:t>
            </a:r>
          </a:p>
          <a:p>
            <a:pPr marL="0" indent="0">
              <a:buNone/>
            </a:pPr>
            <a:r>
              <a:rPr lang="fr-FR" sz="2400" dirty="0"/>
              <a:t>    La structure du site permet de gérer tout ce qui concerne la vie d’un club  « sportif », y compris des inscriptions en ligne, une boutique, des partenaires (sponsors, mécènes) éventuels, des publicités, des résultats.</a:t>
            </a:r>
          </a:p>
        </p:txBody>
      </p:sp>
      <p:sp>
        <p:nvSpPr>
          <p:cNvPr id="6" name="Espace réservé du contenu 2">
            <a:extLst>
              <a:ext uri="{FF2B5EF4-FFF2-40B4-BE49-F238E27FC236}">
                <a16:creationId xmlns:a16="http://schemas.microsoft.com/office/drawing/2014/main" id="{98327322-3C2C-4B43-B511-CE61064779D1}"/>
              </a:ext>
            </a:extLst>
          </p:cNvPr>
          <p:cNvSpPr txBox="1">
            <a:spLocks/>
          </p:cNvSpPr>
          <p:nvPr/>
        </p:nvSpPr>
        <p:spPr>
          <a:xfrm>
            <a:off x="330969" y="3116553"/>
            <a:ext cx="10300455" cy="173811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3200" b="1" dirty="0"/>
              <a:t>Les inconvénients de ce choix:</a:t>
            </a:r>
          </a:p>
          <a:p>
            <a:pPr marL="0" indent="0">
              <a:buFont typeface="Wingdings 3" charset="2"/>
              <a:buNone/>
            </a:pPr>
            <a:r>
              <a:rPr lang="fr-FR" sz="2400" dirty="0"/>
              <a:t>    </a:t>
            </a:r>
            <a:r>
              <a:rPr lang="fr-FR" sz="2200" dirty="0"/>
              <a:t>Nous sommes dans une structure qui ne nous permet pas d’inventer ou de décider par exemple de gérer de plusieurs façons les albums photos, le look de la page d’accueil, les vidéos ou le format des mails envoyés.</a:t>
            </a:r>
          </a:p>
          <a:p>
            <a:pPr marL="0" indent="0">
              <a:buFont typeface="Wingdings 3" charset="2"/>
              <a:buNone/>
            </a:pPr>
            <a:endParaRPr lang="fr-FR" sz="2400" dirty="0"/>
          </a:p>
        </p:txBody>
      </p:sp>
      <p:sp>
        <p:nvSpPr>
          <p:cNvPr id="5" name="Espace réservé du contenu 2">
            <a:extLst>
              <a:ext uri="{FF2B5EF4-FFF2-40B4-BE49-F238E27FC236}">
                <a16:creationId xmlns:a16="http://schemas.microsoft.com/office/drawing/2014/main" id="{AE3394B1-D349-477F-97BB-6C9E3753AC17}"/>
              </a:ext>
            </a:extLst>
          </p:cNvPr>
          <p:cNvSpPr txBox="1">
            <a:spLocks/>
          </p:cNvSpPr>
          <p:nvPr/>
        </p:nvSpPr>
        <p:spPr>
          <a:xfrm>
            <a:off x="623577" y="5097180"/>
            <a:ext cx="9166599" cy="149758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fr-FR" sz="2200" dirty="0"/>
              <a:t>Les évolutions de l’outil </a:t>
            </a:r>
            <a:r>
              <a:rPr lang="fr-FR" sz="2400" b="1" dirty="0">
                <a:solidFill>
                  <a:schemeClr val="accent2"/>
                </a:solidFill>
              </a:rPr>
              <a:t>sportsregions</a:t>
            </a:r>
            <a:r>
              <a:rPr lang="fr-FR" sz="2200" dirty="0"/>
              <a:t> sont bien entendu fonction des remarques remontées à </a:t>
            </a:r>
            <a:r>
              <a:rPr lang="fr-FR" sz="2400" b="1" dirty="0">
                <a:solidFill>
                  <a:schemeClr val="accent2"/>
                </a:solidFill>
              </a:rPr>
              <a:t>sportsregions</a:t>
            </a:r>
            <a:r>
              <a:rPr lang="fr-FR" sz="2000" b="1" dirty="0">
                <a:solidFill>
                  <a:schemeClr val="accent2"/>
                </a:solidFill>
              </a:rPr>
              <a:t> </a:t>
            </a:r>
            <a:r>
              <a:rPr lang="fr-FR" sz="2200" dirty="0"/>
              <a:t>et sont prises en compte et développées en priorité si un sujet est abordé par un nombre suffisant de clubs.</a:t>
            </a:r>
          </a:p>
          <a:p>
            <a:pPr marL="0" indent="0">
              <a:buFont typeface="Wingdings 3" charset="2"/>
              <a:buNone/>
            </a:pPr>
            <a:endParaRPr lang="fr-FR" sz="2400" dirty="0"/>
          </a:p>
        </p:txBody>
      </p:sp>
    </p:spTree>
    <p:extLst>
      <p:ext uri="{BB962C8B-B14F-4D97-AF65-F5344CB8AC3E}">
        <p14:creationId xmlns:p14="http://schemas.microsoft.com/office/powerpoint/2010/main" val="4247683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uiExpand="1" build="p"/>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FF8EFA-CD63-4CB0-84B1-C3B269965EE1}"/>
              </a:ext>
            </a:extLst>
          </p:cNvPr>
          <p:cNvSpPr>
            <a:spLocks noGrp="1"/>
          </p:cNvSpPr>
          <p:nvPr>
            <p:ph type="title"/>
          </p:nvPr>
        </p:nvSpPr>
        <p:spPr>
          <a:xfrm>
            <a:off x="177461" y="219456"/>
            <a:ext cx="9109761" cy="646444"/>
          </a:xfrm>
        </p:spPr>
        <p:txBody>
          <a:bodyPr/>
          <a:lstStyle/>
          <a:p>
            <a:r>
              <a:rPr lang="fr-FR" dirty="0">
                <a:solidFill>
                  <a:srgbClr val="002060"/>
                </a:solidFill>
              </a:rPr>
              <a:t>Quelques références sportsregions proches</a:t>
            </a:r>
          </a:p>
        </p:txBody>
      </p:sp>
      <p:sp>
        <p:nvSpPr>
          <p:cNvPr id="3" name="Espace réservé du contenu 2">
            <a:extLst>
              <a:ext uri="{FF2B5EF4-FFF2-40B4-BE49-F238E27FC236}">
                <a16:creationId xmlns:a16="http://schemas.microsoft.com/office/drawing/2014/main" id="{B0B942F2-C0C0-42F9-9133-E3A38D259DEF}"/>
              </a:ext>
            </a:extLst>
          </p:cNvPr>
          <p:cNvSpPr>
            <a:spLocks noGrp="1"/>
          </p:cNvSpPr>
          <p:nvPr>
            <p:ph idx="1"/>
          </p:nvPr>
        </p:nvSpPr>
        <p:spPr>
          <a:xfrm>
            <a:off x="1140629" y="1011936"/>
            <a:ext cx="10375853" cy="5538115"/>
          </a:xfrm>
        </p:spPr>
        <p:txBody>
          <a:bodyPr>
            <a:normAutofit/>
          </a:bodyPr>
          <a:lstStyle/>
          <a:p>
            <a:pPr marL="0" indent="0">
              <a:buNone/>
            </a:pPr>
            <a:r>
              <a:rPr lang="fr-FR" sz="2400" dirty="0"/>
              <a:t>Aigrefeuille - Union Sportive d'Athlétisme</a:t>
            </a:r>
          </a:p>
          <a:p>
            <a:pPr marL="0" indent="0">
              <a:buNone/>
            </a:pPr>
            <a:endParaRPr lang="fr-FR" sz="1000" dirty="0"/>
          </a:p>
          <a:p>
            <a:pPr marL="0" indent="0">
              <a:buNone/>
            </a:pPr>
            <a:r>
              <a:rPr lang="fr-FR" sz="2400" dirty="0"/>
              <a:t>Charron - Aunis-Atlantique Club Canin Charentais 17</a:t>
            </a:r>
          </a:p>
          <a:p>
            <a:pPr marL="0" indent="0">
              <a:buNone/>
            </a:pPr>
            <a:endParaRPr lang="fr-FR" sz="2000" dirty="0"/>
          </a:p>
          <a:p>
            <a:pPr marL="0" indent="0">
              <a:buNone/>
            </a:pPr>
            <a:r>
              <a:rPr lang="fr-FR" sz="2400" dirty="0"/>
              <a:t>Courçon - Athlétique Club Aunis Atlantique</a:t>
            </a:r>
          </a:p>
          <a:p>
            <a:pPr marL="0" indent="0">
              <a:buNone/>
            </a:pPr>
            <a:endParaRPr lang="fr-FR" sz="1000" dirty="0"/>
          </a:p>
          <a:p>
            <a:pPr marL="0" indent="0">
              <a:buNone/>
            </a:pPr>
            <a:r>
              <a:rPr lang="fr-FR" sz="2400" dirty="0"/>
              <a:t>La Rochelle - Boule Cigale Rochelaise (voir Louvet-Pernelle)</a:t>
            </a:r>
          </a:p>
          <a:p>
            <a:pPr marL="0" indent="0">
              <a:buNone/>
            </a:pPr>
            <a:endParaRPr lang="fr-FR" sz="1000" dirty="0"/>
          </a:p>
          <a:p>
            <a:pPr marL="0" indent="0">
              <a:buNone/>
            </a:pPr>
            <a:r>
              <a:rPr lang="fr-FR" sz="2400" dirty="0"/>
              <a:t>La Rochelle - Bridge Club Cercle Duperré (voir ICI)</a:t>
            </a:r>
          </a:p>
          <a:p>
            <a:pPr marL="0" indent="0">
              <a:buNone/>
            </a:pPr>
            <a:endParaRPr lang="fr-FR" sz="2400" dirty="0"/>
          </a:p>
          <a:p>
            <a:pPr marL="0" indent="0">
              <a:buNone/>
            </a:pPr>
            <a:r>
              <a:rPr lang="fr-FR" sz="2400" dirty="0"/>
              <a:t>La Rochelle - Comité Départemental de Charente-Maritime de Volley-Ball</a:t>
            </a:r>
          </a:p>
        </p:txBody>
      </p:sp>
      <p:pic>
        <p:nvPicPr>
          <p:cNvPr id="4" name="Image 3">
            <a:extLst>
              <a:ext uri="{FF2B5EF4-FFF2-40B4-BE49-F238E27FC236}">
                <a16:creationId xmlns:a16="http://schemas.microsoft.com/office/drawing/2014/main" id="{3C8F3397-25D1-41D9-A583-472D8789C200}"/>
              </a:ext>
            </a:extLst>
          </p:cNvPr>
          <p:cNvPicPr>
            <a:picLocks noChangeAspect="1"/>
          </p:cNvPicPr>
          <p:nvPr/>
        </p:nvPicPr>
        <p:blipFill>
          <a:blip r:embed="rId2"/>
          <a:stretch>
            <a:fillRect/>
          </a:stretch>
        </p:blipFill>
        <p:spPr>
          <a:xfrm>
            <a:off x="332660" y="729455"/>
            <a:ext cx="685715" cy="828572"/>
          </a:xfrm>
          <a:prstGeom prst="rect">
            <a:avLst/>
          </a:prstGeom>
        </p:spPr>
      </p:pic>
      <p:pic>
        <p:nvPicPr>
          <p:cNvPr id="5" name="Image 4">
            <a:extLst>
              <a:ext uri="{FF2B5EF4-FFF2-40B4-BE49-F238E27FC236}">
                <a16:creationId xmlns:a16="http://schemas.microsoft.com/office/drawing/2014/main" id="{ED22A15B-881A-4B8F-8C12-8E48777E7D4F}"/>
              </a:ext>
            </a:extLst>
          </p:cNvPr>
          <p:cNvPicPr>
            <a:picLocks noChangeAspect="1"/>
          </p:cNvPicPr>
          <p:nvPr/>
        </p:nvPicPr>
        <p:blipFill>
          <a:blip r:embed="rId3"/>
          <a:stretch>
            <a:fillRect/>
          </a:stretch>
        </p:blipFill>
        <p:spPr>
          <a:xfrm>
            <a:off x="280411" y="1579575"/>
            <a:ext cx="829687" cy="939026"/>
          </a:xfrm>
          <a:prstGeom prst="rect">
            <a:avLst/>
          </a:prstGeom>
        </p:spPr>
      </p:pic>
      <p:pic>
        <p:nvPicPr>
          <p:cNvPr id="6" name="Image 5">
            <a:extLst>
              <a:ext uri="{FF2B5EF4-FFF2-40B4-BE49-F238E27FC236}">
                <a16:creationId xmlns:a16="http://schemas.microsoft.com/office/drawing/2014/main" id="{5D923FFD-D5CD-46B8-8045-B90B8797D7ED}"/>
              </a:ext>
            </a:extLst>
          </p:cNvPr>
          <p:cNvPicPr>
            <a:picLocks noChangeAspect="1"/>
          </p:cNvPicPr>
          <p:nvPr/>
        </p:nvPicPr>
        <p:blipFill>
          <a:blip r:embed="rId4"/>
          <a:stretch>
            <a:fillRect/>
          </a:stretch>
        </p:blipFill>
        <p:spPr>
          <a:xfrm>
            <a:off x="249880" y="2539217"/>
            <a:ext cx="890749" cy="857512"/>
          </a:xfrm>
          <a:prstGeom prst="rect">
            <a:avLst/>
          </a:prstGeom>
        </p:spPr>
      </p:pic>
      <p:pic>
        <p:nvPicPr>
          <p:cNvPr id="7" name="Image 6">
            <a:extLst>
              <a:ext uri="{FF2B5EF4-FFF2-40B4-BE49-F238E27FC236}">
                <a16:creationId xmlns:a16="http://schemas.microsoft.com/office/drawing/2014/main" id="{F80FA075-80A4-4385-9240-C35269A826A6}"/>
              </a:ext>
            </a:extLst>
          </p:cNvPr>
          <p:cNvPicPr>
            <a:picLocks noChangeAspect="1"/>
          </p:cNvPicPr>
          <p:nvPr/>
        </p:nvPicPr>
        <p:blipFill>
          <a:blip r:embed="rId5"/>
          <a:stretch>
            <a:fillRect/>
          </a:stretch>
        </p:blipFill>
        <p:spPr>
          <a:xfrm>
            <a:off x="336040" y="3439825"/>
            <a:ext cx="682335" cy="682335"/>
          </a:xfrm>
          <a:prstGeom prst="rect">
            <a:avLst/>
          </a:prstGeom>
        </p:spPr>
      </p:pic>
      <p:pic>
        <p:nvPicPr>
          <p:cNvPr id="8" name="Image 7">
            <a:extLst>
              <a:ext uri="{FF2B5EF4-FFF2-40B4-BE49-F238E27FC236}">
                <a16:creationId xmlns:a16="http://schemas.microsoft.com/office/drawing/2014/main" id="{5C532D87-A180-47E8-A372-0BBECC184202}"/>
              </a:ext>
            </a:extLst>
          </p:cNvPr>
          <p:cNvPicPr>
            <a:picLocks noChangeAspect="1"/>
          </p:cNvPicPr>
          <p:nvPr/>
        </p:nvPicPr>
        <p:blipFill>
          <a:blip r:embed="rId6"/>
          <a:stretch>
            <a:fillRect/>
          </a:stretch>
        </p:blipFill>
        <p:spPr>
          <a:xfrm>
            <a:off x="249880" y="4179297"/>
            <a:ext cx="890749" cy="890749"/>
          </a:xfrm>
          <a:prstGeom prst="rect">
            <a:avLst/>
          </a:prstGeom>
        </p:spPr>
      </p:pic>
      <p:pic>
        <p:nvPicPr>
          <p:cNvPr id="9" name="Image 8">
            <a:extLst>
              <a:ext uri="{FF2B5EF4-FFF2-40B4-BE49-F238E27FC236}">
                <a16:creationId xmlns:a16="http://schemas.microsoft.com/office/drawing/2014/main" id="{B148CE93-5DE2-43B3-8319-83A8986C442F}"/>
              </a:ext>
            </a:extLst>
          </p:cNvPr>
          <p:cNvPicPr>
            <a:picLocks noChangeAspect="1"/>
          </p:cNvPicPr>
          <p:nvPr/>
        </p:nvPicPr>
        <p:blipFill>
          <a:blip r:embed="rId7"/>
          <a:stretch>
            <a:fillRect/>
          </a:stretch>
        </p:blipFill>
        <p:spPr>
          <a:xfrm>
            <a:off x="345937" y="5070046"/>
            <a:ext cx="752381" cy="1000000"/>
          </a:xfrm>
          <a:prstGeom prst="rect">
            <a:avLst/>
          </a:prstGeom>
        </p:spPr>
      </p:pic>
    </p:spTree>
    <p:extLst>
      <p:ext uri="{BB962C8B-B14F-4D97-AF65-F5344CB8AC3E}">
        <p14:creationId xmlns:p14="http://schemas.microsoft.com/office/powerpoint/2010/main" val="122398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3E21A2B-C921-4FE9-9FC5-4C0F323887DA}"/>
              </a:ext>
            </a:extLst>
          </p:cNvPr>
          <p:cNvSpPr>
            <a:spLocks noGrp="1"/>
          </p:cNvSpPr>
          <p:nvPr>
            <p:ph idx="1"/>
          </p:nvPr>
        </p:nvSpPr>
        <p:spPr>
          <a:xfrm>
            <a:off x="1257338" y="374140"/>
            <a:ext cx="9252729" cy="6298739"/>
          </a:xfrm>
        </p:spPr>
        <p:txBody>
          <a:bodyPr>
            <a:noAutofit/>
          </a:bodyPr>
          <a:lstStyle/>
          <a:p>
            <a:pPr marL="0" indent="0">
              <a:buNone/>
            </a:pPr>
            <a:r>
              <a:rPr lang="fr-FR" sz="2400" dirty="0"/>
              <a:t>    Marans - Courir en pays Marandais</a:t>
            </a:r>
          </a:p>
          <a:p>
            <a:pPr marL="0" indent="0">
              <a:buNone/>
            </a:pPr>
            <a:endParaRPr lang="fr-FR" sz="800" dirty="0"/>
          </a:p>
          <a:p>
            <a:pPr marL="0" indent="0">
              <a:buNone/>
            </a:pPr>
            <a:r>
              <a:rPr lang="fr-FR" sz="2400" dirty="0"/>
              <a:t>Nieul sur Mer - </a:t>
            </a:r>
            <a:r>
              <a:rPr lang="fr-FR" sz="2400" dirty="0" err="1"/>
              <a:t>NieulAirPur</a:t>
            </a:r>
            <a:r>
              <a:rPr lang="fr-FR" sz="2400" dirty="0"/>
              <a:t>, Promotion de la course à pied sur route, trail et la marche nordique, avec un esprit de convivialité</a:t>
            </a:r>
          </a:p>
          <a:p>
            <a:pPr marL="0" indent="0">
              <a:buNone/>
            </a:pPr>
            <a:endParaRPr lang="fr-FR" sz="800" dirty="0"/>
          </a:p>
          <a:p>
            <a:pPr marL="0" indent="0">
              <a:buNone/>
            </a:pPr>
            <a:r>
              <a:rPr lang="fr-FR" sz="2400" dirty="0"/>
              <a:t>Périgny - Réveil de </a:t>
            </a:r>
            <a:r>
              <a:rPr lang="fr-FR" sz="2400" dirty="0" err="1"/>
              <a:t>Rompsay</a:t>
            </a:r>
            <a:r>
              <a:rPr lang="fr-FR" sz="2400" dirty="0"/>
              <a:t>, gymnastique</a:t>
            </a:r>
          </a:p>
          <a:p>
            <a:pPr marL="0" indent="0">
              <a:buNone/>
            </a:pPr>
            <a:endParaRPr lang="fr-FR" sz="800" dirty="0"/>
          </a:p>
          <a:p>
            <a:pPr marL="0" indent="0">
              <a:buNone/>
            </a:pPr>
            <a:r>
              <a:rPr lang="fr-FR" sz="2400" dirty="0"/>
              <a:t>Saint-Christophe - Association de tennis de table</a:t>
            </a:r>
          </a:p>
          <a:p>
            <a:pPr marL="0" indent="0">
              <a:buNone/>
            </a:pPr>
            <a:r>
              <a:rPr lang="fr-FR" sz="800" dirty="0"/>
              <a:t> </a:t>
            </a:r>
          </a:p>
          <a:p>
            <a:pPr marL="0" indent="0">
              <a:buNone/>
            </a:pPr>
            <a:r>
              <a:rPr lang="fr-FR" sz="2400" dirty="0"/>
              <a:t>Saint-Xandre Badminton Club</a:t>
            </a:r>
          </a:p>
          <a:p>
            <a:pPr marL="0" indent="0">
              <a:buNone/>
            </a:pPr>
            <a:endParaRPr lang="fr-FR" sz="800" dirty="0"/>
          </a:p>
          <a:p>
            <a:pPr marL="0" indent="0">
              <a:buNone/>
            </a:pPr>
            <a:r>
              <a:rPr lang="fr-FR" sz="2400" dirty="0"/>
              <a:t>Surgères - Escalade Club</a:t>
            </a:r>
          </a:p>
          <a:p>
            <a:pPr marL="0" indent="0">
              <a:buNone/>
            </a:pPr>
            <a:endParaRPr lang="fr-FR" sz="800" dirty="0"/>
          </a:p>
          <a:p>
            <a:pPr marL="0" indent="0">
              <a:buNone/>
            </a:pPr>
            <a:r>
              <a:rPr lang="fr-FR" sz="2400" dirty="0"/>
              <a:t>Surgères - Judo Club</a:t>
            </a:r>
          </a:p>
          <a:p>
            <a:pPr marL="0" indent="0">
              <a:buNone/>
            </a:pPr>
            <a:endParaRPr lang="fr-FR" sz="2400" dirty="0"/>
          </a:p>
          <a:p>
            <a:pPr marL="0" indent="0">
              <a:buNone/>
            </a:pPr>
            <a:r>
              <a:rPr lang="fr-FR" sz="2400" dirty="0"/>
              <a:t>Surgères – Les Archers d’Hélène</a:t>
            </a:r>
          </a:p>
          <a:p>
            <a:endParaRPr lang="fr-FR" sz="2400" dirty="0"/>
          </a:p>
        </p:txBody>
      </p:sp>
      <p:pic>
        <p:nvPicPr>
          <p:cNvPr id="5" name="Image 4">
            <a:extLst>
              <a:ext uri="{FF2B5EF4-FFF2-40B4-BE49-F238E27FC236}">
                <a16:creationId xmlns:a16="http://schemas.microsoft.com/office/drawing/2014/main" id="{76AD22C5-66E0-40A8-8F09-254267CD85F4}"/>
              </a:ext>
            </a:extLst>
          </p:cNvPr>
          <p:cNvPicPr>
            <a:picLocks noChangeAspect="1"/>
          </p:cNvPicPr>
          <p:nvPr/>
        </p:nvPicPr>
        <p:blipFill>
          <a:blip r:embed="rId2"/>
          <a:stretch>
            <a:fillRect/>
          </a:stretch>
        </p:blipFill>
        <p:spPr>
          <a:xfrm>
            <a:off x="163910" y="185121"/>
            <a:ext cx="1438095" cy="571429"/>
          </a:xfrm>
          <a:prstGeom prst="rect">
            <a:avLst/>
          </a:prstGeom>
        </p:spPr>
      </p:pic>
      <p:pic>
        <p:nvPicPr>
          <p:cNvPr id="6" name="Image 5">
            <a:extLst>
              <a:ext uri="{FF2B5EF4-FFF2-40B4-BE49-F238E27FC236}">
                <a16:creationId xmlns:a16="http://schemas.microsoft.com/office/drawing/2014/main" id="{97D03032-BD4C-4FEB-9DCF-8ACB04BFFBC2}"/>
              </a:ext>
            </a:extLst>
          </p:cNvPr>
          <p:cNvPicPr>
            <a:picLocks noChangeAspect="1"/>
          </p:cNvPicPr>
          <p:nvPr/>
        </p:nvPicPr>
        <p:blipFill>
          <a:blip r:embed="rId3"/>
          <a:stretch>
            <a:fillRect/>
          </a:stretch>
        </p:blipFill>
        <p:spPr>
          <a:xfrm>
            <a:off x="295143" y="1072979"/>
            <a:ext cx="795746" cy="843491"/>
          </a:xfrm>
          <a:prstGeom prst="rect">
            <a:avLst/>
          </a:prstGeom>
        </p:spPr>
      </p:pic>
      <p:pic>
        <p:nvPicPr>
          <p:cNvPr id="7" name="Image 6">
            <a:extLst>
              <a:ext uri="{FF2B5EF4-FFF2-40B4-BE49-F238E27FC236}">
                <a16:creationId xmlns:a16="http://schemas.microsoft.com/office/drawing/2014/main" id="{D566EC7B-7C10-45FC-B9EC-D02EA61387B8}"/>
              </a:ext>
            </a:extLst>
          </p:cNvPr>
          <p:cNvPicPr>
            <a:picLocks noChangeAspect="1"/>
          </p:cNvPicPr>
          <p:nvPr/>
        </p:nvPicPr>
        <p:blipFill>
          <a:blip r:embed="rId4"/>
          <a:stretch>
            <a:fillRect/>
          </a:stretch>
        </p:blipFill>
        <p:spPr>
          <a:xfrm>
            <a:off x="124788" y="1970174"/>
            <a:ext cx="1039749" cy="843491"/>
          </a:xfrm>
          <a:prstGeom prst="rect">
            <a:avLst/>
          </a:prstGeom>
        </p:spPr>
      </p:pic>
      <p:pic>
        <p:nvPicPr>
          <p:cNvPr id="8" name="Image 7">
            <a:extLst>
              <a:ext uri="{FF2B5EF4-FFF2-40B4-BE49-F238E27FC236}">
                <a16:creationId xmlns:a16="http://schemas.microsoft.com/office/drawing/2014/main" id="{A551EED2-CBCF-43C8-930C-83EF12674C20}"/>
              </a:ext>
            </a:extLst>
          </p:cNvPr>
          <p:cNvPicPr>
            <a:picLocks noChangeAspect="1"/>
          </p:cNvPicPr>
          <p:nvPr/>
        </p:nvPicPr>
        <p:blipFill>
          <a:blip r:embed="rId5"/>
          <a:stretch>
            <a:fillRect/>
          </a:stretch>
        </p:blipFill>
        <p:spPr>
          <a:xfrm>
            <a:off x="241241" y="2840518"/>
            <a:ext cx="849648" cy="843491"/>
          </a:xfrm>
          <a:prstGeom prst="rect">
            <a:avLst/>
          </a:prstGeom>
        </p:spPr>
      </p:pic>
      <p:pic>
        <p:nvPicPr>
          <p:cNvPr id="9" name="Image 8">
            <a:extLst>
              <a:ext uri="{FF2B5EF4-FFF2-40B4-BE49-F238E27FC236}">
                <a16:creationId xmlns:a16="http://schemas.microsoft.com/office/drawing/2014/main" id="{BEC800F1-4E51-4F19-B8EA-A4AE0B648A14}"/>
              </a:ext>
            </a:extLst>
          </p:cNvPr>
          <p:cNvPicPr>
            <a:picLocks noChangeAspect="1"/>
          </p:cNvPicPr>
          <p:nvPr/>
        </p:nvPicPr>
        <p:blipFill>
          <a:blip r:embed="rId6"/>
          <a:stretch>
            <a:fillRect/>
          </a:stretch>
        </p:blipFill>
        <p:spPr>
          <a:xfrm>
            <a:off x="340734" y="3710862"/>
            <a:ext cx="728753" cy="738600"/>
          </a:xfrm>
          <a:prstGeom prst="rect">
            <a:avLst/>
          </a:prstGeom>
        </p:spPr>
      </p:pic>
      <p:pic>
        <p:nvPicPr>
          <p:cNvPr id="10" name="Image 9">
            <a:extLst>
              <a:ext uri="{FF2B5EF4-FFF2-40B4-BE49-F238E27FC236}">
                <a16:creationId xmlns:a16="http://schemas.microsoft.com/office/drawing/2014/main" id="{5BECEB2F-CAE4-4928-8DFD-0D971AB96820}"/>
              </a:ext>
            </a:extLst>
          </p:cNvPr>
          <p:cNvPicPr>
            <a:picLocks noChangeAspect="1"/>
          </p:cNvPicPr>
          <p:nvPr/>
        </p:nvPicPr>
        <p:blipFill>
          <a:blip r:embed="rId7"/>
          <a:stretch>
            <a:fillRect/>
          </a:stretch>
        </p:blipFill>
        <p:spPr>
          <a:xfrm>
            <a:off x="151478" y="4445451"/>
            <a:ext cx="939412" cy="734077"/>
          </a:xfrm>
          <a:prstGeom prst="rect">
            <a:avLst/>
          </a:prstGeom>
        </p:spPr>
      </p:pic>
      <p:pic>
        <p:nvPicPr>
          <p:cNvPr id="11" name="Image 10">
            <a:extLst>
              <a:ext uri="{FF2B5EF4-FFF2-40B4-BE49-F238E27FC236}">
                <a16:creationId xmlns:a16="http://schemas.microsoft.com/office/drawing/2014/main" id="{BDF5AEDD-38C9-4B1D-A0C6-E1036ADA9A2E}"/>
              </a:ext>
            </a:extLst>
          </p:cNvPr>
          <p:cNvPicPr>
            <a:picLocks noChangeAspect="1"/>
          </p:cNvPicPr>
          <p:nvPr/>
        </p:nvPicPr>
        <p:blipFill>
          <a:blip r:embed="rId8"/>
          <a:stretch>
            <a:fillRect/>
          </a:stretch>
        </p:blipFill>
        <p:spPr>
          <a:xfrm>
            <a:off x="174285" y="5127391"/>
            <a:ext cx="893797" cy="918284"/>
          </a:xfrm>
          <a:prstGeom prst="rect">
            <a:avLst/>
          </a:prstGeom>
        </p:spPr>
      </p:pic>
      <p:pic>
        <p:nvPicPr>
          <p:cNvPr id="13" name="Image 12">
            <a:extLst>
              <a:ext uri="{FF2B5EF4-FFF2-40B4-BE49-F238E27FC236}">
                <a16:creationId xmlns:a16="http://schemas.microsoft.com/office/drawing/2014/main" id="{740FAA6F-A5C4-4115-9259-34797ACE1339}"/>
              </a:ext>
            </a:extLst>
          </p:cNvPr>
          <p:cNvPicPr>
            <a:picLocks noChangeAspect="1"/>
          </p:cNvPicPr>
          <p:nvPr/>
        </p:nvPicPr>
        <p:blipFill>
          <a:blip r:embed="rId9"/>
          <a:stretch>
            <a:fillRect/>
          </a:stretch>
        </p:blipFill>
        <p:spPr>
          <a:xfrm>
            <a:off x="241241" y="6045675"/>
            <a:ext cx="752307" cy="735736"/>
          </a:xfrm>
          <a:prstGeom prst="rect">
            <a:avLst/>
          </a:prstGeom>
        </p:spPr>
      </p:pic>
    </p:spTree>
    <p:extLst>
      <p:ext uri="{BB962C8B-B14F-4D97-AF65-F5344CB8AC3E}">
        <p14:creationId xmlns:p14="http://schemas.microsoft.com/office/powerpoint/2010/main" val="2213007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B17B48-B226-4299-BF7F-A45D180E89EA}"/>
              </a:ext>
            </a:extLst>
          </p:cNvPr>
          <p:cNvSpPr>
            <a:spLocks noGrp="1"/>
          </p:cNvSpPr>
          <p:nvPr>
            <p:ph type="title"/>
          </p:nvPr>
        </p:nvSpPr>
        <p:spPr>
          <a:xfrm>
            <a:off x="409110" y="286512"/>
            <a:ext cx="6747594" cy="646176"/>
          </a:xfrm>
        </p:spPr>
        <p:txBody>
          <a:bodyPr/>
          <a:lstStyle/>
          <a:p>
            <a:r>
              <a:rPr lang="fr-FR" dirty="0">
                <a:solidFill>
                  <a:srgbClr val="002060"/>
                </a:solidFill>
              </a:rPr>
              <a:t>Et maintenant… le nouveau site</a:t>
            </a:r>
          </a:p>
        </p:txBody>
      </p:sp>
      <p:sp>
        <p:nvSpPr>
          <p:cNvPr id="4" name="Espace réservé du contenu 2">
            <a:extLst>
              <a:ext uri="{FF2B5EF4-FFF2-40B4-BE49-F238E27FC236}">
                <a16:creationId xmlns:a16="http://schemas.microsoft.com/office/drawing/2014/main" id="{ADC8062D-2EE3-49D6-BB0A-9AD1E7E4D6A7}"/>
              </a:ext>
            </a:extLst>
          </p:cNvPr>
          <p:cNvSpPr txBox="1">
            <a:spLocks/>
          </p:cNvSpPr>
          <p:nvPr/>
        </p:nvSpPr>
        <p:spPr>
          <a:xfrm>
            <a:off x="228446" y="4104909"/>
            <a:ext cx="10317634" cy="138155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800" dirty="0"/>
              <a:t>Un ordinateur sera mis à votre disposition à la fin de la présentation pour vous permettre de vous familiariser d’ores et déjà avec le nouveau site.</a:t>
            </a:r>
          </a:p>
        </p:txBody>
      </p:sp>
      <p:sp>
        <p:nvSpPr>
          <p:cNvPr id="5" name="Espace réservé du contenu 2">
            <a:extLst>
              <a:ext uri="{FF2B5EF4-FFF2-40B4-BE49-F238E27FC236}">
                <a16:creationId xmlns:a16="http://schemas.microsoft.com/office/drawing/2014/main" id="{1B367D2B-F2F4-4A9C-9CB4-A8D985966E00}"/>
              </a:ext>
            </a:extLst>
          </p:cNvPr>
          <p:cNvSpPr txBox="1">
            <a:spLocks/>
          </p:cNvSpPr>
          <p:nvPr/>
        </p:nvSpPr>
        <p:spPr>
          <a:xfrm>
            <a:off x="228446" y="1236338"/>
            <a:ext cx="9990667" cy="64617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800" dirty="0"/>
              <a:t>Après cette mise en bouche, passons aux choses sérieuses.</a:t>
            </a:r>
          </a:p>
        </p:txBody>
      </p:sp>
      <p:sp>
        <p:nvSpPr>
          <p:cNvPr id="6" name="Espace réservé du contenu 2">
            <a:extLst>
              <a:ext uri="{FF2B5EF4-FFF2-40B4-BE49-F238E27FC236}">
                <a16:creationId xmlns:a16="http://schemas.microsoft.com/office/drawing/2014/main" id="{8D1D6CFD-2987-48BF-BFDD-8AFFE33FA1FA}"/>
              </a:ext>
            </a:extLst>
          </p:cNvPr>
          <p:cNvSpPr txBox="1">
            <a:spLocks/>
          </p:cNvSpPr>
          <p:nvPr/>
        </p:nvSpPr>
        <p:spPr>
          <a:xfrm>
            <a:off x="228446" y="2361392"/>
            <a:ext cx="10122562" cy="138155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800" dirty="0"/>
              <a:t>N’hésitez par à interrompre le « conférencier » avec toute question pertinente de votre choix, ou gardez vos questions pour la fin.</a:t>
            </a:r>
          </a:p>
        </p:txBody>
      </p:sp>
    </p:spTree>
    <p:extLst>
      <p:ext uri="{BB962C8B-B14F-4D97-AF65-F5344CB8AC3E}">
        <p14:creationId xmlns:p14="http://schemas.microsoft.com/office/powerpoint/2010/main" val="41203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003DF12E-44D3-4D7F-9776-4ABDD2BD027E}"/>
              </a:ext>
            </a:extLst>
          </p:cNvPr>
          <p:cNvGrpSpPr/>
          <p:nvPr/>
        </p:nvGrpSpPr>
        <p:grpSpPr>
          <a:xfrm>
            <a:off x="2441750" y="830081"/>
            <a:ext cx="8395256" cy="5960145"/>
            <a:chOff x="2441750" y="830081"/>
            <a:chExt cx="8395256" cy="5960145"/>
          </a:xfrm>
        </p:grpSpPr>
        <p:pic>
          <p:nvPicPr>
            <p:cNvPr id="10" name="Image 9">
              <a:extLst>
                <a:ext uri="{FF2B5EF4-FFF2-40B4-BE49-F238E27FC236}">
                  <a16:creationId xmlns:a16="http://schemas.microsoft.com/office/drawing/2014/main" id="{F8E34A74-1BCD-43CD-A0F6-FD966FB8FCCE}"/>
                </a:ext>
              </a:extLst>
            </p:cNvPr>
            <p:cNvPicPr>
              <a:picLocks noChangeAspect="1"/>
            </p:cNvPicPr>
            <p:nvPr/>
          </p:nvPicPr>
          <p:blipFill>
            <a:blip r:embed="rId2"/>
            <a:stretch>
              <a:fillRect/>
            </a:stretch>
          </p:blipFill>
          <p:spPr>
            <a:xfrm>
              <a:off x="2441750" y="835247"/>
              <a:ext cx="8395256" cy="5954979"/>
            </a:xfrm>
            <a:prstGeom prst="rect">
              <a:avLst/>
            </a:prstGeom>
          </p:spPr>
        </p:pic>
        <p:pic>
          <p:nvPicPr>
            <p:cNvPr id="3" name="Image 2">
              <a:extLst>
                <a:ext uri="{FF2B5EF4-FFF2-40B4-BE49-F238E27FC236}">
                  <a16:creationId xmlns:a16="http://schemas.microsoft.com/office/drawing/2014/main" id="{7C6916DF-2E8D-4FDD-8EFC-C5A1E53928A7}"/>
                </a:ext>
              </a:extLst>
            </p:cNvPr>
            <p:cNvPicPr>
              <a:picLocks noChangeAspect="1"/>
            </p:cNvPicPr>
            <p:nvPr/>
          </p:nvPicPr>
          <p:blipFill>
            <a:blip r:embed="rId3"/>
            <a:stretch>
              <a:fillRect/>
            </a:stretch>
          </p:blipFill>
          <p:spPr>
            <a:xfrm>
              <a:off x="2441750" y="830081"/>
              <a:ext cx="8395255" cy="1120624"/>
            </a:xfrm>
            <a:prstGeom prst="rect">
              <a:avLst/>
            </a:prstGeom>
          </p:spPr>
        </p:pic>
      </p:grpSp>
      <p:sp>
        <p:nvSpPr>
          <p:cNvPr id="2" name="Titre 1">
            <a:extLst>
              <a:ext uri="{FF2B5EF4-FFF2-40B4-BE49-F238E27FC236}">
                <a16:creationId xmlns:a16="http://schemas.microsoft.com/office/drawing/2014/main" id="{336910A8-1F8C-4729-A2C6-3E1A18D54ABC}"/>
              </a:ext>
            </a:extLst>
          </p:cNvPr>
          <p:cNvSpPr>
            <a:spLocks noGrp="1"/>
          </p:cNvSpPr>
          <p:nvPr>
            <p:ph type="title"/>
          </p:nvPr>
        </p:nvSpPr>
        <p:spPr>
          <a:xfrm>
            <a:off x="508000" y="201305"/>
            <a:ext cx="2946400" cy="633942"/>
          </a:xfrm>
        </p:spPr>
        <p:txBody>
          <a:bodyPr>
            <a:normAutofit fontScale="90000"/>
          </a:bodyPr>
          <a:lstStyle/>
          <a:p>
            <a:r>
              <a:rPr lang="fr-FR" b="1" dirty="0">
                <a:solidFill>
                  <a:srgbClr val="002060"/>
                </a:solidFill>
              </a:rPr>
              <a:t>Page d’accueil</a:t>
            </a:r>
          </a:p>
        </p:txBody>
      </p:sp>
      <p:sp>
        <p:nvSpPr>
          <p:cNvPr id="14" name="Rectangle : coins arrondis 13">
            <a:extLst>
              <a:ext uri="{FF2B5EF4-FFF2-40B4-BE49-F238E27FC236}">
                <a16:creationId xmlns:a16="http://schemas.microsoft.com/office/drawing/2014/main" id="{D1F1305C-660E-44AD-A185-071F8778CA30}"/>
              </a:ext>
            </a:extLst>
          </p:cNvPr>
          <p:cNvSpPr/>
          <p:nvPr/>
        </p:nvSpPr>
        <p:spPr>
          <a:xfrm>
            <a:off x="161577" y="2648483"/>
            <a:ext cx="3940830" cy="193127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2800" dirty="0"/>
              <a:t>La page d’accueil est l’élément essentiel de la navigation sur un site internet.</a:t>
            </a:r>
          </a:p>
        </p:txBody>
      </p:sp>
      <p:sp>
        <p:nvSpPr>
          <p:cNvPr id="15" name="Rectangle : coins arrondis 14">
            <a:extLst>
              <a:ext uri="{FF2B5EF4-FFF2-40B4-BE49-F238E27FC236}">
                <a16:creationId xmlns:a16="http://schemas.microsoft.com/office/drawing/2014/main" id="{743E6DFF-3FAF-4179-93AE-03379C6A2EF3}"/>
              </a:ext>
            </a:extLst>
          </p:cNvPr>
          <p:cNvSpPr/>
          <p:nvPr/>
        </p:nvSpPr>
        <p:spPr>
          <a:xfrm>
            <a:off x="4881013" y="3812736"/>
            <a:ext cx="5177386" cy="193127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2800" dirty="0"/>
              <a:t>Son ergonomie, son contenu et sa présentation évolueront au fur et à mesure des besoins et des demandes.</a:t>
            </a:r>
          </a:p>
        </p:txBody>
      </p:sp>
      <p:grpSp>
        <p:nvGrpSpPr>
          <p:cNvPr id="9" name="Groupe 8">
            <a:extLst>
              <a:ext uri="{FF2B5EF4-FFF2-40B4-BE49-F238E27FC236}">
                <a16:creationId xmlns:a16="http://schemas.microsoft.com/office/drawing/2014/main" id="{7473EDB0-93DA-46E3-8CB3-57E43F4A629B}"/>
              </a:ext>
            </a:extLst>
          </p:cNvPr>
          <p:cNvGrpSpPr/>
          <p:nvPr/>
        </p:nvGrpSpPr>
        <p:grpSpPr>
          <a:xfrm>
            <a:off x="2441750" y="185178"/>
            <a:ext cx="9559511" cy="2362950"/>
            <a:chOff x="2441750" y="185178"/>
            <a:chExt cx="9559511" cy="2362950"/>
          </a:xfrm>
        </p:grpSpPr>
        <p:sp>
          <p:nvSpPr>
            <p:cNvPr id="4" name="Rectangle : coins arrondis 3">
              <a:extLst>
                <a:ext uri="{FF2B5EF4-FFF2-40B4-BE49-F238E27FC236}">
                  <a16:creationId xmlns:a16="http://schemas.microsoft.com/office/drawing/2014/main" id="{36017C6F-222D-42FC-8ABE-6367721ACFA4}"/>
                </a:ext>
              </a:extLst>
            </p:cNvPr>
            <p:cNvSpPr/>
            <p:nvPr/>
          </p:nvSpPr>
          <p:spPr>
            <a:xfrm>
              <a:off x="2441750" y="2218944"/>
              <a:ext cx="8031178" cy="32918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avec flèche 5">
              <a:extLst>
                <a:ext uri="{FF2B5EF4-FFF2-40B4-BE49-F238E27FC236}">
                  <a16:creationId xmlns:a16="http://schemas.microsoft.com/office/drawing/2014/main" id="{5ED52393-9B3A-4C88-AB2E-2C7B553E2F8D}"/>
                </a:ext>
              </a:extLst>
            </p:cNvPr>
            <p:cNvCxnSpPr>
              <a:cxnSpLocks/>
            </p:cNvCxnSpPr>
            <p:nvPr/>
          </p:nvCxnSpPr>
          <p:spPr>
            <a:xfrm flipH="1">
              <a:off x="7424928" y="1231392"/>
              <a:ext cx="1560576" cy="987552"/>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16" name="Rectangle : coins arrondis 15">
              <a:extLst>
                <a:ext uri="{FF2B5EF4-FFF2-40B4-BE49-F238E27FC236}">
                  <a16:creationId xmlns:a16="http://schemas.microsoft.com/office/drawing/2014/main" id="{1C2BD7FE-C2A7-41EE-A7D6-E0C7132AA24F}"/>
                </a:ext>
              </a:extLst>
            </p:cNvPr>
            <p:cNvSpPr/>
            <p:nvPr/>
          </p:nvSpPr>
          <p:spPr>
            <a:xfrm>
              <a:off x="5661422" y="185178"/>
              <a:ext cx="6339839" cy="103008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2800" dirty="0"/>
                <a:t>Nous allons désormais procéder à</a:t>
              </a:r>
              <a:br>
                <a:rPr lang="fr-FR" sz="2800" dirty="0"/>
              </a:br>
              <a:r>
                <a:rPr lang="fr-FR" sz="2800" dirty="0"/>
                <a:t> l’ étude détaillée du menu principal.</a:t>
              </a:r>
            </a:p>
          </p:txBody>
        </p:sp>
      </p:grpSp>
    </p:spTree>
    <p:extLst>
      <p:ext uri="{BB962C8B-B14F-4D97-AF65-F5344CB8AC3E}">
        <p14:creationId xmlns:p14="http://schemas.microsoft.com/office/powerpoint/2010/main" val="3011563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a:extLst>
              <a:ext uri="{FF2B5EF4-FFF2-40B4-BE49-F238E27FC236}">
                <a16:creationId xmlns:a16="http://schemas.microsoft.com/office/drawing/2014/main" id="{5F9B5B1D-8957-41AB-8197-8E1ADF98BF06}"/>
              </a:ext>
            </a:extLst>
          </p:cNvPr>
          <p:cNvPicPr>
            <a:picLocks noChangeAspect="1"/>
          </p:cNvPicPr>
          <p:nvPr/>
        </p:nvPicPr>
        <p:blipFill>
          <a:blip r:embed="rId2"/>
          <a:stretch>
            <a:fillRect/>
          </a:stretch>
        </p:blipFill>
        <p:spPr>
          <a:xfrm>
            <a:off x="1805671" y="1559288"/>
            <a:ext cx="10069951" cy="4981643"/>
          </a:xfrm>
          <a:prstGeom prst="rect">
            <a:avLst/>
          </a:prstGeom>
        </p:spPr>
      </p:pic>
      <p:sp>
        <p:nvSpPr>
          <p:cNvPr id="2" name="Titre 1">
            <a:extLst>
              <a:ext uri="{FF2B5EF4-FFF2-40B4-BE49-F238E27FC236}">
                <a16:creationId xmlns:a16="http://schemas.microsoft.com/office/drawing/2014/main" id="{9B4C4670-57FE-47F9-B57F-B05399D1002D}"/>
              </a:ext>
            </a:extLst>
          </p:cNvPr>
          <p:cNvSpPr>
            <a:spLocks noGrp="1"/>
          </p:cNvSpPr>
          <p:nvPr>
            <p:ph type="title"/>
          </p:nvPr>
        </p:nvSpPr>
        <p:spPr>
          <a:xfrm>
            <a:off x="255774" y="216061"/>
            <a:ext cx="4557386" cy="467228"/>
          </a:xfrm>
        </p:spPr>
        <p:txBody>
          <a:bodyPr>
            <a:noAutofit/>
          </a:bodyPr>
          <a:lstStyle/>
          <a:p>
            <a:r>
              <a:rPr lang="fr-FR" sz="2800" dirty="0">
                <a:solidFill>
                  <a:srgbClr val="002060"/>
                </a:solidFill>
              </a:rPr>
              <a:t>Détail de la page d’accueil</a:t>
            </a:r>
          </a:p>
        </p:txBody>
      </p:sp>
      <p:grpSp>
        <p:nvGrpSpPr>
          <p:cNvPr id="19" name="Groupe 18">
            <a:extLst>
              <a:ext uri="{FF2B5EF4-FFF2-40B4-BE49-F238E27FC236}">
                <a16:creationId xmlns:a16="http://schemas.microsoft.com/office/drawing/2014/main" id="{5B8FA7E0-FC8A-4C8A-9519-5CB1BB33677B}"/>
              </a:ext>
            </a:extLst>
          </p:cNvPr>
          <p:cNvGrpSpPr/>
          <p:nvPr/>
        </p:nvGrpSpPr>
        <p:grpSpPr>
          <a:xfrm>
            <a:off x="175387" y="808138"/>
            <a:ext cx="2027584" cy="1060855"/>
            <a:chOff x="175387" y="808138"/>
            <a:chExt cx="2027584" cy="1060855"/>
          </a:xfrm>
        </p:grpSpPr>
        <p:graphicFrame>
          <p:nvGraphicFramePr>
            <p:cNvPr id="5" name="Diagramme 4">
              <a:extLst>
                <a:ext uri="{FF2B5EF4-FFF2-40B4-BE49-F238E27FC236}">
                  <a16:creationId xmlns:a16="http://schemas.microsoft.com/office/drawing/2014/main" id="{4F7A24C5-7D8B-46EC-99F6-2E85A2DD6F24}"/>
                </a:ext>
              </a:extLst>
            </p:cNvPr>
            <p:cNvGraphicFramePr/>
            <p:nvPr>
              <p:extLst>
                <p:ext uri="{D42A27DB-BD31-4B8C-83A1-F6EECF244321}">
                  <p14:modId xmlns:p14="http://schemas.microsoft.com/office/powerpoint/2010/main" val="3654242992"/>
                </p:ext>
              </p:extLst>
            </p:nvPr>
          </p:nvGraphicFramePr>
          <p:xfrm>
            <a:off x="175387" y="808138"/>
            <a:ext cx="2027584" cy="859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Connecteur : en angle 7">
              <a:extLst>
                <a:ext uri="{FF2B5EF4-FFF2-40B4-BE49-F238E27FC236}">
                  <a16:creationId xmlns:a16="http://schemas.microsoft.com/office/drawing/2014/main" id="{89C1A411-520C-480C-BC4E-744816DB48D5}"/>
                </a:ext>
              </a:extLst>
            </p:cNvPr>
            <p:cNvCxnSpPr>
              <a:cxnSpLocks/>
            </p:cNvCxnSpPr>
            <p:nvPr/>
          </p:nvCxnSpPr>
          <p:spPr>
            <a:xfrm>
              <a:off x="974690" y="1472534"/>
              <a:ext cx="830981" cy="396459"/>
            </a:xfrm>
            <a:prstGeom prst="bentConnector3">
              <a:avLst>
                <a:gd name="adj1" fmla="val 163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20" name="Groupe 19">
            <a:extLst>
              <a:ext uri="{FF2B5EF4-FFF2-40B4-BE49-F238E27FC236}">
                <a16:creationId xmlns:a16="http://schemas.microsoft.com/office/drawing/2014/main" id="{A06DDFD3-00BA-4F58-8496-92B5F9720172}"/>
              </a:ext>
            </a:extLst>
          </p:cNvPr>
          <p:cNvGrpSpPr/>
          <p:nvPr/>
        </p:nvGrpSpPr>
        <p:grpSpPr>
          <a:xfrm>
            <a:off x="330985" y="2181560"/>
            <a:ext cx="3171712" cy="2872761"/>
            <a:chOff x="1082964" y="2178393"/>
            <a:chExt cx="2398830" cy="2665654"/>
          </a:xfrm>
        </p:grpSpPr>
        <p:grpSp>
          <p:nvGrpSpPr>
            <p:cNvPr id="10" name="Groupe 9">
              <a:extLst>
                <a:ext uri="{FF2B5EF4-FFF2-40B4-BE49-F238E27FC236}">
                  <a16:creationId xmlns:a16="http://schemas.microsoft.com/office/drawing/2014/main" id="{B6F4B7DC-F1EC-48BF-9A31-C883DEA40171}"/>
                </a:ext>
              </a:extLst>
            </p:cNvPr>
            <p:cNvGrpSpPr/>
            <p:nvPr/>
          </p:nvGrpSpPr>
          <p:grpSpPr>
            <a:xfrm>
              <a:off x="1082964" y="3328826"/>
              <a:ext cx="2027584" cy="617760"/>
              <a:chOff x="0" y="14285"/>
              <a:chExt cx="2027584" cy="617760"/>
            </a:xfrm>
          </p:grpSpPr>
          <p:sp>
            <p:nvSpPr>
              <p:cNvPr id="11" name="Rectangle : coins arrondis 10">
                <a:extLst>
                  <a:ext uri="{FF2B5EF4-FFF2-40B4-BE49-F238E27FC236}">
                    <a16:creationId xmlns:a16="http://schemas.microsoft.com/office/drawing/2014/main" id="{FE472207-5D43-4B70-82C9-F0EADE9FA2AC}"/>
                  </a:ext>
                </a:extLst>
              </p:cNvPr>
              <p:cNvSpPr/>
              <p:nvPr/>
            </p:nvSpPr>
            <p:spPr>
              <a:xfrm>
                <a:off x="0" y="14285"/>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 coins arrondis 4">
                <a:extLst>
                  <a:ext uri="{FF2B5EF4-FFF2-40B4-BE49-F238E27FC236}">
                    <a16:creationId xmlns:a16="http://schemas.microsoft.com/office/drawing/2014/main" id="{6C75A4DC-527A-41CE-99CD-AD0B4DE710E9}"/>
                  </a:ext>
                </a:extLst>
              </p:cNvPr>
              <p:cNvSpPr txBox="1"/>
              <p:nvPr/>
            </p:nvSpPr>
            <p:spPr>
              <a:xfrm>
                <a:off x="26820" y="22940"/>
                <a:ext cx="1967270" cy="55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kern="1200" dirty="0"/>
                  <a:t>Toutes les infos du club.</a:t>
                </a:r>
              </a:p>
            </p:txBody>
          </p:sp>
        </p:grpSp>
        <p:sp>
          <p:nvSpPr>
            <p:cNvPr id="13" name="Accolade ouvrante 12">
              <a:extLst>
                <a:ext uri="{FF2B5EF4-FFF2-40B4-BE49-F238E27FC236}">
                  <a16:creationId xmlns:a16="http://schemas.microsoft.com/office/drawing/2014/main" id="{6E03A117-AC23-4315-95C7-E21F67BF1DAC}"/>
                </a:ext>
              </a:extLst>
            </p:cNvPr>
            <p:cNvSpPr/>
            <p:nvPr/>
          </p:nvSpPr>
          <p:spPr>
            <a:xfrm>
              <a:off x="3160246" y="2178393"/>
              <a:ext cx="321548" cy="2665654"/>
            </a:xfrm>
            <a:prstGeom prst="leftBrace">
              <a:avLst/>
            </a:prstGeom>
            <a:ln w="38100"/>
          </p:spPr>
          <p:style>
            <a:lnRef idx="3">
              <a:schemeClr val="accent2"/>
            </a:lnRef>
            <a:fillRef idx="0">
              <a:schemeClr val="accent2"/>
            </a:fillRef>
            <a:effectRef idx="2">
              <a:schemeClr val="accent2"/>
            </a:effectRef>
            <a:fontRef idx="minor">
              <a:schemeClr val="tx1"/>
            </a:fontRef>
          </p:style>
          <p:txBody>
            <a:bodyPr rtlCol="0" anchor="ctr"/>
            <a:lstStyle/>
            <a:p>
              <a:pPr algn="ctr"/>
              <a:endParaRPr lang="fr-FR"/>
            </a:p>
          </p:txBody>
        </p:sp>
      </p:grpSp>
      <p:grpSp>
        <p:nvGrpSpPr>
          <p:cNvPr id="21" name="Groupe 20">
            <a:extLst>
              <a:ext uri="{FF2B5EF4-FFF2-40B4-BE49-F238E27FC236}">
                <a16:creationId xmlns:a16="http://schemas.microsoft.com/office/drawing/2014/main" id="{0FB4C069-889E-42D5-9F1E-F87D568138EF}"/>
              </a:ext>
            </a:extLst>
          </p:cNvPr>
          <p:cNvGrpSpPr/>
          <p:nvPr/>
        </p:nvGrpSpPr>
        <p:grpSpPr>
          <a:xfrm>
            <a:off x="4849480" y="207805"/>
            <a:ext cx="2171012" cy="1510463"/>
            <a:chOff x="5082208" y="216060"/>
            <a:chExt cx="2027584" cy="1124520"/>
          </a:xfrm>
        </p:grpSpPr>
        <p:grpSp>
          <p:nvGrpSpPr>
            <p:cNvPr id="14" name="Groupe 13">
              <a:extLst>
                <a:ext uri="{FF2B5EF4-FFF2-40B4-BE49-F238E27FC236}">
                  <a16:creationId xmlns:a16="http://schemas.microsoft.com/office/drawing/2014/main" id="{F3EB0DA9-B014-40FD-A540-137D9C682E97}"/>
                </a:ext>
              </a:extLst>
            </p:cNvPr>
            <p:cNvGrpSpPr/>
            <p:nvPr/>
          </p:nvGrpSpPr>
          <p:grpSpPr>
            <a:xfrm>
              <a:off x="5082208" y="216060"/>
              <a:ext cx="2027584" cy="758629"/>
              <a:chOff x="0" y="14285"/>
              <a:chExt cx="2027584" cy="617760"/>
            </a:xfrm>
          </p:grpSpPr>
          <p:sp>
            <p:nvSpPr>
              <p:cNvPr id="15" name="Rectangle : coins arrondis 14">
                <a:extLst>
                  <a:ext uri="{FF2B5EF4-FFF2-40B4-BE49-F238E27FC236}">
                    <a16:creationId xmlns:a16="http://schemas.microsoft.com/office/drawing/2014/main" id="{7000DA13-7095-4492-A5CE-A90872679D85}"/>
                  </a:ext>
                </a:extLst>
              </p:cNvPr>
              <p:cNvSpPr/>
              <p:nvPr/>
            </p:nvSpPr>
            <p:spPr>
              <a:xfrm>
                <a:off x="0" y="14285"/>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 coins arrondis 4">
                <a:extLst>
                  <a:ext uri="{FF2B5EF4-FFF2-40B4-BE49-F238E27FC236}">
                    <a16:creationId xmlns:a16="http://schemas.microsoft.com/office/drawing/2014/main" id="{26F1D4C4-00A7-4BBB-BE49-EE7BF7CF4465}"/>
                  </a:ext>
                </a:extLst>
              </p:cNvPr>
              <p:cNvSpPr txBox="1"/>
              <p:nvPr/>
            </p:nvSpPr>
            <p:spPr>
              <a:xfrm>
                <a:off x="30157" y="44442"/>
                <a:ext cx="1967270" cy="55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kern="1200" dirty="0"/>
                  <a:t>Les archives sont disponibles dans la saison 2000-2001.</a:t>
                </a:r>
              </a:p>
            </p:txBody>
          </p:sp>
        </p:grpSp>
        <p:cxnSp>
          <p:nvCxnSpPr>
            <p:cNvPr id="18" name="Connecteur droit avec flèche 17">
              <a:extLst>
                <a:ext uri="{FF2B5EF4-FFF2-40B4-BE49-F238E27FC236}">
                  <a16:creationId xmlns:a16="http://schemas.microsoft.com/office/drawing/2014/main" id="{28BB672A-226E-4343-8C49-79BADE3A7D20}"/>
                </a:ext>
              </a:extLst>
            </p:cNvPr>
            <p:cNvCxnSpPr>
              <a:cxnSpLocks/>
              <a:stCxn id="15" idx="2"/>
            </p:cNvCxnSpPr>
            <p:nvPr/>
          </p:nvCxnSpPr>
          <p:spPr>
            <a:xfrm>
              <a:off x="6096000" y="974689"/>
              <a:ext cx="0" cy="36589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30" name="Groupe 29">
            <a:extLst>
              <a:ext uri="{FF2B5EF4-FFF2-40B4-BE49-F238E27FC236}">
                <a16:creationId xmlns:a16="http://schemas.microsoft.com/office/drawing/2014/main" id="{443828E3-4A5B-4586-AED7-F10D196BBC47}"/>
              </a:ext>
            </a:extLst>
          </p:cNvPr>
          <p:cNvGrpSpPr/>
          <p:nvPr/>
        </p:nvGrpSpPr>
        <p:grpSpPr>
          <a:xfrm>
            <a:off x="7216899" y="207806"/>
            <a:ext cx="3313759" cy="1973754"/>
            <a:chOff x="7216900" y="207805"/>
            <a:chExt cx="2864648" cy="2130642"/>
          </a:xfrm>
        </p:grpSpPr>
        <p:grpSp>
          <p:nvGrpSpPr>
            <p:cNvPr id="23" name="Groupe 22">
              <a:extLst>
                <a:ext uri="{FF2B5EF4-FFF2-40B4-BE49-F238E27FC236}">
                  <a16:creationId xmlns:a16="http://schemas.microsoft.com/office/drawing/2014/main" id="{B71BEFE3-477C-46B1-97D6-ADF74115C331}"/>
                </a:ext>
              </a:extLst>
            </p:cNvPr>
            <p:cNvGrpSpPr/>
            <p:nvPr/>
          </p:nvGrpSpPr>
          <p:grpSpPr>
            <a:xfrm>
              <a:off x="7216900" y="207805"/>
              <a:ext cx="2864648" cy="795663"/>
              <a:chOff x="0" y="14285"/>
              <a:chExt cx="2378505" cy="647917"/>
            </a:xfrm>
          </p:grpSpPr>
          <p:sp>
            <p:nvSpPr>
              <p:cNvPr id="25" name="Rectangle : coins arrondis 24">
                <a:extLst>
                  <a:ext uri="{FF2B5EF4-FFF2-40B4-BE49-F238E27FC236}">
                    <a16:creationId xmlns:a16="http://schemas.microsoft.com/office/drawing/2014/main" id="{DB72FC84-C3B7-4E62-BCDD-2D6E7487C20F}"/>
                  </a:ext>
                </a:extLst>
              </p:cNvPr>
              <p:cNvSpPr/>
              <p:nvPr/>
            </p:nvSpPr>
            <p:spPr>
              <a:xfrm>
                <a:off x="0" y="14285"/>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ectangle : coins arrondis 4">
                <a:extLst>
                  <a:ext uri="{FF2B5EF4-FFF2-40B4-BE49-F238E27FC236}">
                    <a16:creationId xmlns:a16="http://schemas.microsoft.com/office/drawing/2014/main" id="{CC3ED404-A652-4ACA-83F0-C663C67AB2C8}"/>
                  </a:ext>
                </a:extLst>
              </p:cNvPr>
              <p:cNvSpPr txBox="1"/>
              <p:nvPr/>
            </p:nvSpPr>
            <p:spPr>
              <a:xfrm>
                <a:off x="30156" y="44442"/>
                <a:ext cx="2348349" cy="6177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kern="1200" dirty="0"/>
                  <a:t>Trouver des partenaires, proposer des donnes, etc</a:t>
                </a:r>
                <a:r>
                  <a:rPr lang="fr-FR" sz="1600" kern="1200" dirty="0"/>
                  <a:t>.</a:t>
                </a:r>
              </a:p>
            </p:txBody>
          </p:sp>
        </p:grpSp>
        <p:cxnSp>
          <p:nvCxnSpPr>
            <p:cNvPr id="24" name="Connecteur droit avec flèche 23">
              <a:extLst>
                <a:ext uri="{FF2B5EF4-FFF2-40B4-BE49-F238E27FC236}">
                  <a16:creationId xmlns:a16="http://schemas.microsoft.com/office/drawing/2014/main" id="{E0E8B49E-50D3-4DDE-A84E-042CDEE99803}"/>
                </a:ext>
              </a:extLst>
            </p:cNvPr>
            <p:cNvCxnSpPr>
              <a:cxnSpLocks/>
            </p:cNvCxnSpPr>
            <p:nvPr/>
          </p:nvCxnSpPr>
          <p:spPr>
            <a:xfrm>
              <a:off x="7690900" y="966434"/>
              <a:ext cx="0" cy="1372013"/>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40" name="Groupe 39">
            <a:extLst>
              <a:ext uri="{FF2B5EF4-FFF2-40B4-BE49-F238E27FC236}">
                <a16:creationId xmlns:a16="http://schemas.microsoft.com/office/drawing/2014/main" id="{2F397EAB-5070-44F3-B4D9-873719BCDB92}"/>
              </a:ext>
            </a:extLst>
          </p:cNvPr>
          <p:cNvGrpSpPr/>
          <p:nvPr/>
        </p:nvGrpSpPr>
        <p:grpSpPr>
          <a:xfrm>
            <a:off x="5344586" y="2041955"/>
            <a:ext cx="4409091" cy="2086016"/>
            <a:chOff x="5649724" y="2499993"/>
            <a:chExt cx="3620298" cy="1810204"/>
          </a:xfrm>
        </p:grpSpPr>
        <p:grpSp>
          <p:nvGrpSpPr>
            <p:cNvPr id="34" name="Groupe 33">
              <a:extLst>
                <a:ext uri="{FF2B5EF4-FFF2-40B4-BE49-F238E27FC236}">
                  <a16:creationId xmlns:a16="http://schemas.microsoft.com/office/drawing/2014/main" id="{DC7A2505-A7D5-4F50-99FC-83E03E2C8CCC}"/>
                </a:ext>
              </a:extLst>
            </p:cNvPr>
            <p:cNvGrpSpPr/>
            <p:nvPr/>
          </p:nvGrpSpPr>
          <p:grpSpPr>
            <a:xfrm>
              <a:off x="5649724" y="2499993"/>
              <a:ext cx="3620298" cy="1810204"/>
              <a:chOff x="-20941" y="-452984"/>
              <a:chExt cx="2791501" cy="1474070"/>
            </a:xfrm>
          </p:grpSpPr>
          <p:sp>
            <p:nvSpPr>
              <p:cNvPr id="36" name="Rectangle : coins arrondis 35">
                <a:extLst>
                  <a:ext uri="{FF2B5EF4-FFF2-40B4-BE49-F238E27FC236}">
                    <a16:creationId xmlns:a16="http://schemas.microsoft.com/office/drawing/2014/main" id="{D6B39F0B-9659-4611-B721-1964E1A0CE06}"/>
                  </a:ext>
                </a:extLst>
              </p:cNvPr>
              <p:cNvSpPr/>
              <p:nvPr/>
            </p:nvSpPr>
            <p:spPr>
              <a:xfrm>
                <a:off x="0" y="14285"/>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Rectangle : coins arrondis 4">
                <a:extLst>
                  <a:ext uri="{FF2B5EF4-FFF2-40B4-BE49-F238E27FC236}">
                    <a16:creationId xmlns:a16="http://schemas.microsoft.com/office/drawing/2014/main" id="{9DC54DFE-54FB-4DEE-97D0-73963B40222E}"/>
                  </a:ext>
                </a:extLst>
              </p:cNvPr>
              <p:cNvSpPr txBox="1"/>
              <p:nvPr/>
            </p:nvSpPr>
            <p:spPr>
              <a:xfrm>
                <a:off x="-20941" y="-452984"/>
                <a:ext cx="2791501" cy="14740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kern="1200" dirty="0"/>
                  <a:t>Envoyer un message au club,</a:t>
                </a:r>
                <a:br>
                  <a:rPr lang="fr-FR" kern="1200" dirty="0"/>
                </a:br>
                <a:r>
                  <a:rPr lang="fr-FR" kern="1200" dirty="0"/>
                  <a:t> voir toutes les coordonnées</a:t>
                </a:r>
                <a:br>
                  <a:rPr lang="fr-FR" kern="1200" dirty="0"/>
                </a:br>
                <a:r>
                  <a:rPr lang="fr-FR" kern="1200" dirty="0"/>
                  <a:t> du club.</a:t>
                </a:r>
              </a:p>
            </p:txBody>
          </p:sp>
        </p:grpSp>
        <p:cxnSp>
          <p:nvCxnSpPr>
            <p:cNvPr id="35" name="Connecteur droit avec flèche 34">
              <a:extLst>
                <a:ext uri="{FF2B5EF4-FFF2-40B4-BE49-F238E27FC236}">
                  <a16:creationId xmlns:a16="http://schemas.microsoft.com/office/drawing/2014/main" id="{45F8C18F-4FBB-46B7-81AE-DC219599B867}"/>
                </a:ext>
              </a:extLst>
            </p:cNvPr>
            <p:cNvCxnSpPr>
              <a:cxnSpLocks/>
              <a:stCxn id="36" idx="0"/>
            </p:cNvCxnSpPr>
            <p:nvPr/>
          </p:nvCxnSpPr>
          <p:spPr>
            <a:xfrm flipV="1">
              <a:off x="6991670" y="2507176"/>
              <a:ext cx="1903484" cy="566638"/>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47" name="Groupe 46">
            <a:extLst>
              <a:ext uri="{FF2B5EF4-FFF2-40B4-BE49-F238E27FC236}">
                <a16:creationId xmlns:a16="http://schemas.microsoft.com/office/drawing/2014/main" id="{BDF503C8-008F-4676-A2C7-D19D5C2B9D42}"/>
              </a:ext>
            </a:extLst>
          </p:cNvPr>
          <p:cNvGrpSpPr/>
          <p:nvPr/>
        </p:nvGrpSpPr>
        <p:grpSpPr>
          <a:xfrm>
            <a:off x="7375490" y="2181560"/>
            <a:ext cx="2789788" cy="4239337"/>
            <a:chOff x="7852630" y="2181560"/>
            <a:chExt cx="2312648" cy="4239337"/>
          </a:xfrm>
        </p:grpSpPr>
        <p:grpSp>
          <p:nvGrpSpPr>
            <p:cNvPr id="42" name="Groupe 41">
              <a:extLst>
                <a:ext uri="{FF2B5EF4-FFF2-40B4-BE49-F238E27FC236}">
                  <a16:creationId xmlns:a16="http://schemas.microsoft.com/office/drawing/2014/main" id="{A49750D2-871A-4FDE-AA7E-80434E571D65}"/>
                </a:ext>
              </a:extLst>
            </p:cNvPr>
            <p:cNvGrpSpPr/>
            <p:nvPr/>
          </p:nvGrpSpPr>
          <p:grpSpPr>
            <a:xfrm>
              <a:off x="7852630" y="3931957"/>
              <a:ext cx="2312648" cy="758629"/>
              <a:chOff x="0" y="14285"/>
              <a:chExt cx="2378505" cy="617760"/>
            </a:xfrm>
          </p:grpSpPr>
          <p:sp>
            <p:nvSpPr>
              <p:cNvPr id="44" name="Rectangle : coins arrondis 43">
                <a:extLst>
                  <a:ext uri="{FF2B5EF4-FFF2-40B4-BE49-F238E27FC236}">
                    <a16:creationId xmlns:a16="http://schemas.microsoft.com/office/drawing/2014/main" id="{47DEF0EE-CD10-4CAB-BEF3-936D9618D7F2}"/>
                  </a:ext>
                </a:extLst>
              </p:cNvPr>
              <p:cNvSpPr/>
              <p:nvPr/>
            </p:nvSpPr>
            <p:spPr>
              <a:xfrm>
                <a:off x="0" y="14285"/>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Rectangle : coins arrondis 4">
                <a:extLst>
                  <a:ext uri="{FF2B5EF4-FFF2-40B4-BE49-F238E27FC236}">
                    <a16:creationId xmlns:a16="http://schemas.microsoft.com/office/drawing/2014/main" id="{9334F795-30A5-4B0E-8F92-343E2F689A11}"/>
                  </a:ext>
                </a:extLst>
              </p:cNvPr>
              <p:cNvSpPr txBox="1"/>
              <p:nvPr/>
            </p:nvSpPr>
            <p:spPr>
              <a:xfrm>
                <a:off x="30156" y="44442"/>
                <a:ext cx="2348349" cy="55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kern="1200" dirty="0"/>
                  <a:t>Liens ou documents à consulter.</a:t>
                </a:r>
              </a:p>
            </p:txBody>
          </p:sp>
        </p:grpSp>
        <p:sp>
          <p:nvSpPr>
            <p:cNvPr id="46" name="Accolade ouvrante 45">
              <a:extLst>
                <a:ext uri="{FF2B5EF4-FFF2-40B4-BE49-F238E27FC236}">
                  <a16:creationId xmlns:a16="http://schemas.microsoft.com/office/drawing/2014/main" id="{96FBFD3D-E30F-4BE1-B220-C04C77A5EB48}"/>
                </a:ext>
              </a:extLst>
            </p:cNvPr>
            <p:cNvSpPr/>
            <p:nvPr/>
          </p:nvSpPr>
          <p:spPr>
            <a:xfrm>
              <a:off x="9860887" y="2181560"/>
              <a:ext cx="302207" cy="4239337"/>
            </a:xfrm>
            <a:prstGeom prst="leftBrace">
              <a:avLst/>
            </a:prstGeom>
            <a:ln w="38100"/>
          </p:spPr>
          <p:style>
            <a:lnRef idx="3">
              <a:schemeClr val="accent2"/>
            </a:lnRef>
            <a:fillRef idx="0">
              <a:schemeClr val="accent2"/>
            </a:fillRef>
            <a:effectRef idx="2">
              <a:schemeClr val="accent2"/>
            </a:effectRef>
            <a:fontRef idx="minor">
              <a:schemeClr val="tx1"/>
            </a:fontRef>
          </p:style>
          <p:txBody>
            <a:bodyPr rtlCol="0" anchor="ctr"/>
            <a:lstStyle/>
            <a:p>
              <a:pPr algn="ctr"/>
              <a:endParaRPr lang="fr-FR"/>
            </a:p>
          </p:txBody>
        </p:sp>
      </p:grpSp>
    </p:spTree>
    <p:extLst>
      <p:ext uri="{BB962C8B-B14F-4D97-AF65-F5344CB8AC3E}">
        <p14:creationId xmlns:p14="http://schemas.microsoft.com/office/powerpoint/2010/main" val="300033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CEDC04-7ACD-42F7-8ACF-B8749666B3B1}"/>
              </a:ext>
            </a:extLst>
          </p:cNvPr>
          <p:cNvSpPr>
            <a:spLocks noGrp="1"/>
          </p:cNvSpPr>
          <p:nvPr>
            <p:ph type="title"/>
          </p:nvPr>
        </p:nvSpPr>
        <p:spPr>
          <a:xfrm>
            <a:off x="232834" y="198034"/>
            <a:ext cx="9990666" cy="690966"/>
          </a:xfrm>
        </p:spPr>
        <p:txBody>
          <a:bodyPr>
            <a:normAutofit/>
          </a:bodyPr>
          <a:lstStyle/>
          <a:p>
            <a:r>
              <a:rPr lang="fr-FR" sz="3600" b="1" dirty="0">
                <a:solidFill>
                  <a:srgbClr val="002060"/>
                </a:solidFill>
              </a:rPr>
              <a:t>Les principes essentiels du contenu du site</a:t>
            </a:r>
          </a:p>
        </p:txBody>
      </p:sp>
      <p:sp>
        <p:nvSpPr>
          <p:cNvPr id="3" name="Espace réservé du contenu 2">
            <a:extLst>
              <a:ext uri="{FF2B5EF4-FFF2-40B4-BE49-F238E27FC236}">
                <a16:creationId xmlns:a16="http://schemas.microsoft.com/office/drawing/2014/main" id="{BC94DCED-B749-4CF8-AE4A-9620FAD20C44}"/>
              </a:ext>
            </a:extLst>
          </p:cNvPr>
          <p:cNvSpPr>
            <a:spLocks noGrp="1"/>
          </p:cNvSpPr>
          <p:nvPr>
            <p:ph idx="1"/>
          </p:nvPr>
        </p:nvSpPr>
        <p:spPr>
          <a:xfrm>
            <a:off x="232833" y="1073078"/>
            <a:ext cx="9691455" cy="1206826"/>
          </a:xfrm>
          <a:noFill/>
        </p:spPr>
        <p:txBody>
          <a:bodyPr>
            <a:noAutofit/>
          </a:bodyPr>
          <a:lstStyle/>
          <a:p>
            <a:r>
              <a:rPr lang="fr-FR" sz="2400" dirty="0"/>
              <a:t>Tous les documents antérieurs à l’année 2002 seront stockés dans la saison 2000-2001.Certains documents sont de qualité moyenne, puisque scannés à partir des sources de l’époque.</a:t>
            </a:r>
          </a:p>
        </p:txBody>
      </p:sp>
      <p:sp>
        <p:nvSpPr>
          <p:cNvPr id="4" name="Espace réservé du contenu 2">
            <a:extLst>
              <a:ext uri="{FF2B5EF4-FFF2-40B4-BE49-F238E27FC236}">
                <a16:creationId xmlns:a16="http://schemas.microsoft.com/office/drawing/2014/main" id="{F6F2D739-44A1-4737-8984-1F85FD832A71}"/>
              </a:ext>
            </a:extLst>
          </p:cNvPr>
          <p:cNvSpPr txBox="1">
            <a:spLocks/>
          </p:cNvSpPr>
          <p:nvPr/>
        </p:nvSpPr>
        <p:spPr>
          <a:xfrm>
            <a:off x="232834" y="2808799"/>
            <a:ext cx="9243675" cy="471052"/>
          </a:xfrm>
          <a:prstGeom prst="rect">
            <a:avLst/>
          </a:prstGeom>
          <a:no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400" dirty="0"/>
              <a:t>Les documents seront obligatoirement au format PDF.</a:t>
            </a:r>
          </a:p>
          <a:p>
            <a:endParaRPr lang="fr-FR" sz="2400" dirty="0"/>
          </a:p>
          <a:p>
            <a:endParaRPr lang="fr-FR" sz="2400" dirty="0"/>
          </a:p>
          <a:p>
            <a:endParaRPr lang="fr-FR" sz="2400" dirty="0"/>
          </a:p>
        </p:txBody>
      </p:sp>
      <p:sp>
        <p:nvSpPr>
          <p:cNvPr id="5" name="Espace réservé du contenu 2">
            <a:extLst>
              <a:ext uri="{FF2B5EF4-FFF2-40B4-BE49-F238E27FC236}">
                <a16:creationId xmlns:a16="http://schemas.microsoft.com/office/drawing/2014/main" id="{CB329B1A-9A19-4050-A834-0522E59433D9}"/>
              </a:ext>
            </a:extLst>
          </p:cNvPr>
          <p:cNvSpPr txBox="1">
            <a:spLocks/>
          </p:cNvSpPr>
          <p:nvPr/>
        </p:nvSpPr>
        <p:spPr>
          <a:xfrm>
            <a:off x="232833" y="3665767"/>
            <a:ext cx="10213493" cy="925388"/>
          </a:xfrm>
          <a:prstGeom prst="rect">
            <a:avLst/>
          </a:prstGeom>
          <a:no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400" dirty="0"/>
              <a:t>Les photos seront obligatoirement au format JPG avec une taille maximum de 1024 pixels (hauteur ou largeur selon le format).</a:t>
            </a:r>
          </a:p>
          <a:p>
            <a:endParaRPr lang="fr-FR" sz="2400" dirty="0"/>
          </a:p>
          <a:p>
            <a:endParaRPr lang="fr-FR" sz="2400" dirty="0"/>
          </a:p>
          <a:p>
            <a:endParaRPr lang="fr-FR" sz="2400" dirty="0"/>
          </a:p>
        </p:txBody>
      </p:sp>
      <p:sp>
        <p:nvSpPr>
          <p:cNvPr id="6" name="Espace réservé du contenu 2">
            <a:extLst>
              <a:ext uri="{FF2B5EF4-FFF2-40B4-BE49-F238E27FC236}">
                <a16:creationId xmlns:a16="http://schemas.microsoft.com/office/drawing/2014/main" id="{A4BCEB26-4A9D-4E04-B8FD-AFA6269F84BF}"/>
              </a:ext>
            </a:extLst>
          </p:cNvPr>
          <p:cNvSpPr txBox="1">
            <a:spLocks/>
          </p:cNvSpPr>
          <p:nvPr/>
        </p:nvSpPr>
        <p:spPr>
          <a:xfrm>
            <a:off x="232833" y="4888769"/>
            <a:ext cx="10580077" cy="1367207"/>
          </a:xfrm>
          <a:prstGeom prst="rect">
            <a:avLst/>
          </a:prstGeom>
          <a:no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400" dirty="0"/>
              <a:t>Les documents concernant uniquement les administrateurs du club (BE, école de bridge…) seront enregistrés avec la notion de « privé ». Ils seront visibles seulement pour les membres.</a:t>
            </a:r>
          </a:p>
          <a:p>
            <a:endParaRPr lang="fr-FR" sz="2400" dirty="0"/>
          </a:p>
          <a:p>
            <a:endParaRPr lang="fr-FR" sz="2400" dirty="0"/>
          </a:p>
          <a:p>
            <a:endParaRPr lang="fr-FR" sz="2400" dirty="0"/>
          </a:p>
        </p:txBody>
      </p:sp>
    </p:spTree>
    <p:extLst>
      <p:ext uri="{BB962C8B-B14F-4D97-AF65-F5344CB8AC3E}">
        <p14:creationId xmlns:p14="http://schemas.microsoft.com/office/powerpoint/2010/main" val="71350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FA0440-A090-4383-A3D2-883455DE40D9}"/>
              </a:ext>
            </a:extLst>
          </p:cNvPr>
          <p:cNvSpPr>
            <a:spLocks noGrp="1"/>
          </p:cNvSpPr>
          <p:nvPr>
            <p:ph type="title"/>
          </p:nvPr>
        </p:nvSpPr>
        <p:spPr>
          <a:xfrm>
            <a:off x="385234" y="215900"/>
            <a:ext cx="3691466" cy="635000"/>
          </a:xfrm>
        </p:spPr>
        <p:txBody>
          <a:bodyPr>
            <a:normAutofit fontScale="90000"/>
          </a:bodyPr>
          <a:lstStyle/>
          <a:p>
            <a:r>
              <a:rPr lang="fr-FR" dirty="0">
                <a:solidFill>
                  <a:srgbClr val="002060"/>
                </a:solidFill>
              </a:rPr>
              <a:t>Le bureau exécutif</a:t>
            </a:r>
          </a:p>
        </p:txBody>
      </p:sp>
      <p:pic>
        <p:nvPicPr>
          <p:cNvPr id="4" name="Image 3">
            <a:extLst>
              <a:ext uri="{FF2B5EF4-FFF2-40B4-BE49-F238E27FC236}">
                <a16:creationId xmlns:a16="http://schemas.microsoft.com/office/drawing/2014/main" id="{0892EC54-7D93-4AD5-94BB-690ACC506FE4}"/>
              </a:ext>
            </a:extLst>
          </p:cNvPr>
          <p:cNvPicPr>
            <a:picLocks noChangeAspect="1"/>
          </p:cNvPicPr>
          <p:nvPr/>
        </p:nvPicPr>
        <p:blipFill>
          <a:blip r:embed="rId2"/>
          <a:stretch>
            <a:fillRect/>
          </a:stretch>
        </p:blipFill>
        <p:spPr>
          <a:xfrm>
            <a:off x="5442857" y="245387"/>
            <a:ext cx="5428343" cy="6472913"/>
          </a:xfrm>
          <a:prstGeom prst="rect">
            <a:avLst/>
          </a:prstGeom>
        </p:spPr>
      </p:pic>
      <p:sp>
        <p:nvSpPr>
          <p:cNvPr id="5" name="Rectangle : coins arrondis 4">
            <a:extLst>
              <a:ext uri="{FF2B5EF4-FFF2-40B4-BE49-F238E27FC236}">
                <a16:creationId xmlns:a16="http://schemas.microsoft.com/office/drawing/2014/main" id="{D68894A2-BE54-4E64-A925-9BDEF76C5216}"/>
              </a:ext>
            </a:extLst>
          </p:cNvPr>
          <p:cNvSpPr/>
          <p:nvPr/>
        </p:nvSpPr>
        <p:spPr>
          <a:xfrm>
            <a:off x="665004" y="1333779"/>
            <a:ext cx="4313396" cy="151102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4000" dirty="0"/>
              <a:t>La gouvernance bénévole du club</a:t>
            </a:r>
          </a:p>
        </p:txBody>
      </p:sp>
    </p:spTree>
    <p:extLst>
      <p:ext uri="{BB962C8B-B14F-4D97-AF65-F5344CB8AC3E}">
        <p14:creationId xmlns:p14="http://schemas.microsoft.com/office/powerpoint/2010/main" val="1373487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00AA54-7532-4AFF-BB99-F2598E9D256E}"/>
              </a:ext>
            </a:extLst>
          </p:cNvPr>
          <p:cNvSpPr>
            <a:spLocks noGrp="1"/>
          </p:cNvSpPr>
          <p:nvPr>
            <p:ph type="title"/>
          </p:nvPr>
        </p:nvSpPr>
        <p:spPr>
          <a:xfrm>
            <a:off x="385234" y="317500"/>
            <a:ext cx="3845390" cy="673100"/>
          </a:xfrm>
        </p:spPr>
        <p:txBody>
          <a:bodyPr>
            <a:noAutofit/>
          </a:bodyPr>
          <a:lstStyle/>
          <a:p>
            <a:r>
              <a:rPr lang="fr-FR" dirty="0">
                <a:solidFill>
                  <a:srgbClr val="002060"/>
                </a:solidFill>
              </a:rPr>
              <a:t>L’école de bridge</a:t>
            </a:r>
          </a:p>
        </p:txBody>
      </p:sp>
      <p:pic>
        <p:nvPicPr>
          <p:cNvPr id="4" name="Image 3">
            <a:extLst>
              <a:ext uri="{FF2B5EF4-FFF2-40B4-BE49-F238E27FC236}">
                <a16:creationId xmlns:a16="http://schemas.microsoft.com/office/drawing/2014/main" id="{77A18387-D5D1-4DF4-95DE-8B2EF695A3AC}"/>
              </a:ext>
            </a:extLst>
          </p:cNvPr>
          <p:cNvPicPr>
            <a:picLocks noChangeAspect="1"/>
          </p:cNvPicPr>
          <p:nvPr/>
        </p:nvPicPr>
        <p:blipFill>
          <a:blip r:embed="rId2"/>
          <a:stretch>
            <a:fillRect/>
          </a:stretch>
        </p:blipFill>
        <p:spPr>
          <a:xfrm>
            <a:off x="4924006" y="317500"/>
            <a:ext cx="6001588" cy="6315956"/>
          </a:xfrm>
          <a:prstGeom prst="rect">
            <a:avLst/>
          </a:prstGeom>
          <a:ln w="19050">
            <a:solidFill>
              <a:schemeClr val="tx1"/>
            </a:solidFill>
          </a:ln>
        </p:spPr>
      </p:pic>
      <p:sp>
        <p:nvSpPr>
          <p:cNvPr id="5" name="Rectangle : coins arrondis 4">
            <a:extLst>
              <a:ext uri="{FF2B5EF4-FFF2-40B4-BE49-F238E27FC236}">
                <a16:creationId xmlns:a16="http://schemas.microsoft.com/office/drawing/2014/main" id="{31265C46-18A0-4FCF-A3E2-449E059182FA}"/>
              </a:ext>
            </a:extLst>
          </p:cNvPr>
          <p:cNvSpPr/>
          <p:nvPr/>
        </p:nvSpPr>
        <p:spPr>
          <a:xfrm>
            <a:off x="779305" y="1207058"/>
            <a:ext cx="3602195" cy="166342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2800" dirty="0"/>
              <a:t>Cette page sera désormais mise à jour régulièrement.</a:t>
            </a:r>
          </a:p>
        </p:txBody>
      </p:sp>
      <p:grpSp>
        <p:nvGrpSpPr>
          <p:cNvPr id="9" name="Groupe 8">
            <a:extLst>
              <a:ext uri="{FF2B5EF4-FFF2-40B4-BE49-F238E27FC236}">
                <a16:creationId xmlns:a16="http://schemas.microsoft.com/office/drawing/2014/main" id="{95627BF0-27A0-44CA-AA10-25741021BF37}"/>
              </a:ext>
            </a:extLst>
          </p:cNvPr>
          <p:cNvGrpSpPr/>
          <p:nvPr/>
        </p:nvGrpSpPr>
        <p:grpSpPr>
          <a:xfrm>
            <a:off x="573802" y="3645458"/>
            <a:ext cx="4214098" cy="2895042"/>
            <a:chOff x="573802" y="3645458"/>
            <a:chExt cx="4214098" cy="2895042"/>
          </a:xfrm>
        </p:grpSpPr>
        <p:sp>
          <p:nvSpPr>
            <p:cNvPr id="6" name="Rectangle : coins arrondis 5">
              <a:extLst>
                <a:ext uri="{FF2B5EF4-FFF2-40B4-BE49-F238E27FC236}">
                  <a16:creationId xmlns:a16="http://schemas.microsoft.com/office/drawing/2014/main" id="{E9EF7F86-2A59-4FB0-8D3B-479A0C0A72D3}"/>
                </a:ext>
              </a:extLst>
            </p:cNvPr>
            <p:cNvSpPr/>
            <p:nvPr/>
          </p:nvSpPr>
          <p:spPr>
            <a:xfrm>
              <a:off x="573802" y="3645458"/>
              <a:ext cx="4013200" cy="157424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2800" dirty="0"/>
                <a:t>N’oubliez pas de participer aux tournois élèves-confirmés.</a:t>
              </a:r>
            </a:p>
          </p:txBody>
        </p:sp>
        <p:cxnSp>
          <p:nvCxnSpPr>
            <p:cNvPr id="8" name="Connecteur : en angle 7">
              <a:extLst>
                <a:ext uri="{FF2B5EF4-FFF2-40B4-BE49-F238E27FC236}">
                  <a16:creationId xmlns:a16="http://schemas.microsoft.com/office/drawing/2014/main" id="{4A5F2416-3AD6-429E-9CD2-638FD2E0C94A}"/>
                </a:ext>
              </a:extLst>
            </p:cNvPr>
            <p:cNvCxnSpPr>
              <a:stCxn id="6" idx="2"/>
            </p:cNvCxnSpPr>
            <p:nvPr/>
          </p:nvCxnSpPr>
          <p:spPr>
            <a:xfrm rot="16200000" flipH="1">
              <a:off x="3023751" y="4776351"/>
              <a:ext cx="1320800" cy="2207498"/>
            </a:xfrm>
            <a:prstGeom prst="bentConnector2">
              <a:avLst/>
            </a:prstGeom>
            <a:ln w="38100">
              <a:tailEnd type="triangle"/>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4212910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19D6BE-1B94-43C2-B77A-28863CABD02C}"/>
              </a:ext>
            </a:extLst>
          </p:cNvPr>
          <p:cNvSpPr>
            <a:spLocks noGrp="1"/>
          </p:cNvSpPr>
          <p:nvPr>
            <p:ph type="title"/>
          </p:nvPr>
        </p:nvSpPr>
        <p:spPr>
          <a:xfrm>
            <a:off x="274998" y="243840"/>
            <a:ext cx="4077546" cy="707136"/>
          </a:xfrm>
        </p:spPr>
        <p:txBody>
          <a:bodyPr>
            <a:noAutofit/>
          </a:bodyPr>
          <a:lstStyle/>
          <a:p>
            <a:r>
              <a:rPr lang="fr-FR" sz="4400" dirty="0">
                <a:solidFill>
                  <a:srgbClr val="002060"/>
                </a:solidFill>
              </a:rPr>
              <a:t>Les partenaires</a:t>
            </a:r>
          </a:p>
        </p:txBody>
      </p:sp>
      <p:sp>
        <p:nvSpPr>
          <p:cNvPr id="4" name="Rectangle : coins arrondis 3">
            <a:extLst>
              <a:ext uri="{FF2B5EF4-FFF2-40B4-BE49-F238E27FC236}">
                <a16:creationId xmlns:a16="http://schemas.microsoft.com/office/drawing/2014/main" id="{74016BB4-ED40-4EF3-8B17-F19744ADC2F7}"/>
              </a:ext>
            </a:extLst>
          </p:cNvPr>
          <p:cNvSpPr/>
          <p:nvPr/>
        </p:nvSpPr>
        <p:spPr>
          <a:xfrm>
            <a:off x="1445292" y="2467635"/>
            <a:ext cx="7223220" cy="159230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8000" dirty="0"/>
              <a:t>Trouvez-en !!!!</a:t>
            </a:r>
          </a:p>
        </p:txBody>
      </p:sp>
    </p:spTree>
    <p:extLst>
      <p:ext uri="{BB962C8B-B14F-4D97-AF65-F5344CB8AC3E}">
        <p14:creationId xmlns:p14="http://schemas.microsoft.com/office/powerpoint/2010/main" val="1640307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E94FB632-3AD6-4126-992B-650F4A56A9E8}"/>
              </a:ext>
            </a:extLst>
          </p:cNvPr>
          <p:cNvSpPr txBox="1"/>
          <p:nvPr/>
        </p:nvSpPr>
        <p:spPr>
          <a:xfrm>
            <a:off x="5413882" y="2020366"/>
            <a:ext cx="1364235" cy="2400657"/>
          </a:xfrm>
          <a:prstGeom prst="rect">
            <a:avLst/>
          </a:prstGeom>
          <a:noFill/>
        </p:spPr>
        <p:txBody>
          <a:bodyPr wrap="square" rtlCol="0">
            <a:spAutoFit/>
          </a:bodyPr>
          <a:lstStyle/>
          <a:p>
            <a:pPr algn="ctr"/>
            <a:r>
              <a:rPr lang="fr-FR" sz="15000" b="1" dirty="0">
                <a:solidFill>
                  <a:srgbClr val="002060"/>
                </a:solidFill>
              </a:rPr>
              <a:t>9</a:t>
            </a:r>
          </a:p>
        </p:txBody>
      </p:sp>
      <p:sp>
        <p:nvSpPr>
          <p:cNvPr id="16" name="ZoneTexte 15">
            <a:extLst>
              <a:ext uri="{FF2B5EF4-FFF2-40B4-BE49-F238E27FC236}">
                <a16:creationId xmlns:a16="http://schemas.microsoft.com/office/drawing/2014/main" id="{4E081480-5140-4252-8988-12C746DB6EA8}"/>
              </a:ext>
            </a:extLst>
          </p:cNvPr>
          <p:cNvSpPr txBox="1"/>
          <p:nvPr/>
        </p:nvSpPr>
        <p:spPr>
          <a:xfrm>
            <a:off x="4775663" y="1974855"/>
            <a:ext cx="2640672" cy="2400657"/>
          </a:xfrm>
          <a:prstGeom prst="rect">
            <a:avLst/>
          </a:prstGeom>
          <a:noFill/>
        </p:spPr>
        <p:txBody>
          <a:bodyPr wrap="square" rtlCol="0">
            <a:spAutoFit/>
          </a:bodyPr>
          <a:lstStyle/>
          <a:p>
            <a:pPr algn="ctr"/>
            <a:r>
              <a:rPr lang="fr-FR" sz="15000" b="1" dirty="0">
                <a:solidFill>
                  <a:srgbClr val="002060"/>
                </a:solidFill>
              </a:rPr>
              <a:t>10</a:t>
            </a:r>
          </a:p>
        </p:txBody>
      </p:sp>
      <p:sp>
        <p:nvSpPr>
          <p:cNvPr id="17" name="ZoneTexte 16">
            <a:extLst>
              <a:ext uri="{FF2B5EF4-FFF2-40B4-BE49-F238E27FC236}">
                <a16:creationId xmlns:a16="http://schemas.microsoft.com/office/drawing/2014/main" id="{92F3F1AA-C3DF-438A-B715-7625472EACA0}"/>
              </a:ext>
            </a:extLst>
          </p:cNvPr>
          <p:cNvSpPr txBox="1"/>
          <p:nvPr/>
        </p:nvSpPr>
        <p:spPr>
          <a:xfrm>
            <a:off x="5382078" y="1916115"/>
            <a:ext cx="1364235" cy="2400657"/>
          </a:xfrm>
          <a:prstGeom prst="rect">
            <a:avLst/>
          </a:prstGeom>
          <a:noFill/>
        </p:spPr>
        <p:txBody>
          <a:bodyPr wrap="square" rtlCol="0">
            <a:spAutoFit/>
          </a:bodyPr>
          <a:lstStyle/>
          <a:p>
            <a:pPr algn="ctr"/>
            <a:r>
              <a:rPr lang="fr-FR" sz="15000" b="1" dirty="0">
                <a:solidFill>
                  <a:srgbClr val="002060"/>
                </a:solidFill>
              </a:rPr>
              <a:t>8</a:t>
            </a:r>
          </a:p>
        </p:txBody>
      </p:sp>
      <p:sp>
        <p:nvSpPr>
          <p:cNvPr id="18" name="ZoneTexte 17">
            <a:extLst>
              <a:ext uri="{FF2B5EF4-FFF2-40B4-BE49-F238E27FC236}">
                <a16:creationId xmlns:a16="http://schemas.microsoft.com/office/drawing/2014/main" id="{AA779A5C-872E-4848-83FC-56D4F866C435}"/>
              </a:ext>
            </a:extLst>
          </p:cNvPr>
          <p:cNvSpPr txBox="1"/>
          <p:nvPr/>
        </p:nvSpPr>
        <p:spPr>
          <a:xfrm>
            <a:off x="5322390" y="1992147"/>
            <a:ext cx="1364235" cy="2400657"/>
          </a:xfrm>
          <a:prstGeom prst="rect">
            <a:avLst/>
          </a:prstGeom>
          <a:noFill/>
        </p:spPr>
        <p:txBody>
          <a:bodyPr wrap="square" rtlCol="0">
            <a:spAutoFit/>
          </a:bodyPr>
          <a:lstStyle/>
          <a:p>
            <a:pPr algn="ctr"/>
            <a:r>
              <a:rPr lang="fr-FR" sz="15000" b="1" dirty="0">
                <a:solidFill>
                  <a:srgbClr val="002060"/>
                </a:solidFill>
              </a:rPr>
              <a:t>7</a:t>
            </a:r>
          </a:p>
        </p:txBody>
      </p:sp>
      <p:sp>
        <p:nvSpPr>
          <p:cNvPr id="19" name="ZoneTexte 18">
            <a:extLst>
              <a:ext uri="{FF2B5EF4-FFF2-40B4-BE49-F238E27FC236}">
                <a16:creationId xmlns:a16="http://schemas.microsoft.com/office/drawing/2014/main" id="{2AAD30F2-E54C-4EF7-B8D3-4150A18ECE23}"/>
              </a:ext>
            </a:extLst>
          </p:cNvPr>
          <p:cNvSpPr txBox="1"/>
          <p:nvPr/>
        </p:nvSpPr>
        <p:spPr>
          <a:xfrm>
            <a:off x="5367661" y="1830162"/>
            <a:ext cx="1364235" cy="2400657"/>
          </a:xfrm>
          <a:prstGeom prst="rect">
            <a:avLst/>
          </a:prstGeom>
          <a:noFill/>
        </p:spPr>
        <p:txBody>
          <a:bodyPr wrap="square" rtlCol="0">
            <a:spAutoFit/>
          </a:bodyPr>
          <a:lstStyle/>
          <a:p>
            <a:pPr algn="ctr"/>
            <a:r>
              <a:rPr lang="fr-FR" sz="15000" b="1" dirty="0">
                <a:solidFill>
                  <a:srgbClr val="002060"/>
                </a:solidFill>
              </a:rPr>
              <a:t>6</a:t>
            </a:r>
          </a:p>
        </p:txBody>
      </p:sp>
      <p:sp>
        <p:nvSpPr>
          <p:cNvPr id="20" name="ZoneTexte 19">
            <a:extLst>
              <a:ext uri="{FF2B5EF4-FFF2-40B4-BE49-F238E27FC236}">
                <a16:creationId xmlns:a16="http://schemas.microsoft.com/office/drawing/2014/main" id="{7F2C6AB9-871C-49E4-A007-973528BEC4EA}"/>
              </a:ext>
            </a:extLst>
          </p:cNvPr>
          <p:cNvSpPr txBox="1"/>
          <p:nvPr/>
        </p:nvSpPr>
        <p:spPr>
          <a:xfrm>
            <a:off x="5338292" y="1979842"/>
            <a:ext cx="1364235" cy="2400657"/>
          </a:xfrm>
          <a:prstGeom prst="rect">
            <a:avLst/>
          </a:prstGeom>
          <a:noFill/>
        </p:spPr>
        <p:txBody>
          <a:bodyPr wrap="square" rtlCol="0">
            <a:spAutoFit/>
          </a:bodyPr>
          <a:lstStyle/>
          <a:p>
            <a:pPr algn="ctr"/>
            <a:r>
              <a:rPr lang="fr-FR" sz="15000" b="1" dirty="0">
                <a:solidFill>
                  <a:srgbClr val="002060"/>
                </a:solidFill>
              </a:rPr>
              <a:t>5</a:t>
            </a:r>
          </a:p>
        </p:txBody>
      </p:sp>
      <p:sp>
        <p:nvSpPr>
          <p:cNvPr id="21" name="ZoneTexte 20">
            <a:extLst>
              <a:ext uri="{FF2B5EF4-FFF2-40B4-BE49-F238E27FC236}">
                <a16:creationId xmlns:a16="http://schemas.microsoft.com/office/drawing/2014/main" id="{1720F15D-FE8A-48D2-B888-00EE82C1728D}"/>
              </a:ext>
            </a:extLst>
          </p:cNvPr>
          <p:cNvSpPr txBox="1"/>
          <p:nvPr/>
        </p:nvSpPr>
        <p:spPr>
          <a:xfrm>
            <a:off x="5152616" y="1924761"/>
            <a:ext cx="1364235" cy="2400657"/>
          </a:xfrm>
          <a:prstGeom prst="rect">
            <a:avLst/>
          </a:prstGeom>
          <a:noFill/>
        </p:spPr>
        <p:txBody>
          <a:bodyPr wrap="square" rtlCol="0">
            <a:spAutoFit/>
          </a:bodyPr>
          <a:lstStyle/>
          <a:p>
            <a:pPr algn="ctr"/>
            <a:r>
              <a:rPr lang="fr-FR" sz="15000" b="1" dirty="0">
                <a:solidFill>
                  <a:srgbClr val="002060"/>
                </a:solidFill>
              </a:rPr>
              <a:t>4</a:t>
            </a:r>
          </a:p>
        </p:txBody>
      </p:sp>
      <p:sp>
        <p:nvSpPr>
          <p:cNvPr id="22" name="ZoneTexte 21">
            <a:extLst>
              <a:ext uri="{FF2B5EF4-FFF2-40B4-BE49-F238E27FC236}">
                <a16:creationId xmlns:a16="http://schemas.microsoft.com/office/drawing/2014/main" id="{5CCBA9D2-B8A2-4FC1-9C05-37CE4053CA37}"/>
              </a:ext>
            </a:extLst>
          </p:cNvPr>
          <p:cNvSpPr txBox="1"/>
          <p:nvPr/>
        </p:nvSpPr>
        <p:spPr>
          <a:xfrm>
            <a:off x="5384562" y="1838808"/>
            <a:ext cx="1364235" cy="2400657"/>
          </a:xfrm>
          <a:prstGeom prst="rect">
            <a:avLst/>
          </a:prstGeom>
          <a:noFill/>
        </p:spPr>
        <p:txBody>
          <a:bodyPr wrap="square" rtlCol="0">
            <a:spAutoFit/>
          </a:bodyPr>
          <a:lstStyle/>
          <a:p>
            <a:pPr algn="ctr"/>
            <a:r>
              <a:rPr lang="fr-FR" sz="15000" b="1" dirty="0">
                <a:solidFill>
                  <a:srgbClr val="002060"/>
                </a:solidFill>
              </a:rPr>
              <a:t>3</a:t>
            </a:r>
          </a:p>
        </p:txBody>
      </p:sp>
      <p:sp>
        <p:nvSpPr>
          <p:cNvPr id="23" name="ZoneTexte 22">
            <a:extLst>
              <a:ext uri="{FF2B5EF4-FFF2-40B4-BE49-F238E27FC236}">
                <a16:creationId xmlns:a16="http://schemas.microsoft.com/office/drawing/2014/main" id="{E98D502B-65F9-4AEF-A5C8-13282F24F9D6}"/>
              </a:ext>
            </a:extLst>
          </p:cNvPr>
          <p:cNvSpPr txBox="1"/>
          <p:nvPr/>
        </p:nvSpPr>
        <p:spPr>
          <a:xfrm>
            <a:off x="5379594" y="1907469"/>
            <a:ext cx="1364235" cy="2400657"/>
          </a:xfrm>
          <a:prstGeom prst="rect">
            <a:avLst/>
          </a:prstGeom>
          <a:noFill/>
        </p:spPr>
        <p:txBody>
          <a:bodyPr wrap="square" rtlCol="0">
            <a:spAutoFit/>
          </a:bodyPr>
          <a:lstStyle/>
          <a:p>
            <a:pPr algn="ctr"/>
            <a:r>
              <a:rPr lang="fr-FR" sz="15000" b="1" dirty="0">
                <a:solidFill>
                  <a:srgbClr val="002060"/>
                </a:solidFill>
              </a:rPr>
              <a:t>2</a:t>
            </a:r>
          </a:p>
        </p:txBody>
      </p:sp>
      <p:sp>
        <p:nvSpPr>
          <p:cNvPr id="24" name="ZoneTexte 23">
            <a:extLst>
              <a:ext uri="{FF2B5EF4-FFF2-40B4-BE49-F238E27FC236}">
                <a16:creationId xmlns:a16="http://schemas.microsoft.com/office/drawing/2014/main" id="{B92C37D5-61D5-49AF-BF53-05D16ABA020E}"/>
              </a:ext>
            </a:extLst>
          </p:cNvPr>
          <p:cNvSpPr txBox="1"/>
          <p:nvPr/>
        </p:nvSpPr>
        <p:spPr>
          <a:xfrm>
            <a:off x="5370096" y="1919774"/>
            <a:ext cx="1364235" cy="2400657"/>
          </a:xfrm>
          <a:prstGeom prst="rect">
            <a:avLst/>
          </a:prstGeom>
          <a:noFill/>
        </p:spPr>
        <p:txBody>
          <a:bodyPr wrap="square" rtlCol="0">
            <a:spAutoFit/>
          </a:bodyPr>
          <a:lstStyle/>
          <a:p>
            <a:pPr algn="ctr"/>
            <a:r>
              <a:rPr lang="fr-FR" sz="15000" b="1" dirty="0">
                <a:solidFill>
                  <a:srgbClr val="002060"/>
                </a:solidFill>
              </a:rPr>
              <a:t>1</a:t>
            </a:r>
          </a:p>
        </p:txBody>
      </p:sp>
      <p:sp>
        <p:nvSpPr>
          <p:cNvPr id="25" name="ZoneTexte 24">
            <a:extLst>
              <a:ext uri="{FF2B5EF4-FFF2-40B4-BE49-F238E27FC236}">
                <a16:creationId xmlns:a16="http://schemas.microsoft.com/office/drawing/2014/main" id="{FB79259E-6694-4F6C-90F8-64E2E10A41AB}"/>
              </a:ext>
            </a:extLst>
          </p:cNvPr>
          <p:cNvSpPr txBox="1"/>
          <p:nvPr/>
        </p:nvSpPr>
        <p:spPr>
          <a:xfrm>
            <a:off x="4838415" y="1607425"/>
            <a:ext cx="2212825" cy="3170099"/>
          </a:xfrm>
          <a:prstGeom prst="rect">
            <a:avLst/>
          </a:prstGeom>
          <a:noFill/>
        </p:spPr>
        <p:txBody>
          <a:bodyPr wrap="square" rtlCol="0">
            <a:spAutoFit/>
          </a:bodyPr>
          <a:lstStyle/>
          <a:p>
            <a:pPr algn="ctr"/>
            <a:r>
              <a:rPr lang="fr-FR" sz="20000" b="1" dirty="0">
                <a:solidFill>
                  <a:schemeClr val="accent5">
                    <a:lumMod val="75000"/>
                  </a:schemeClr>
                </a:solidFill>
              </a:rPr>
              <a:t>0</a:t>
            </a:r>
          </a:p>
        </p:txBody>
      </p:sp>
      <p:pic>
        <p:nvPicPr>
          <p:cNvPr id="27" name="Générique_2001_Odyssée_Espace_StanleyKubrick_1968_001">
            <a:hlinkClick r:id="" action="ppaction://media"/>
            <a:extLst>
              <a:ext uri="{FF2B5EF4-FFF2-40B4-BE49-F238E27FC236}">
                <a16:creationId xmlns:a16="http://schemas.microsoft.com/office/drawing/2014/main" id="{2AC78516-CE0D-4A4D-887A-025D49A9D8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56378" y="6444931"/>
            <a:ext cx="224849" cy="224849"/>
          </a:xfrm>
          <a:prstGeom prst="rect">
            <a:avLst/>
          </a:prstGeom>
        </p:spPr>
      </p:pic>
      <p:sp>
        <p:nvSpPr>
          <p:cNvPr id="2" name="Ellipse 1">
            <a:extLst>
              <a:ext uri="{FF2B5EF4-FFF2-40B4-BE49-F238E27FC236}">
                <a16:creationId xmlns:a16="http://schemas.microsoft.com/office/drawing/2014/main" id="{67B23976-9AED-45BE-A69B-53EAB741B476}"/>
              </a:ext>
            </a:extLst>
          </p:cNvPr>
          <p:cNvSpPr/>
          <p:nvPr/>
        </p:nvSpPr>
        <p:spPr>
          <a:xfrm>
            <a:off x="3976878" y="1252126"/>
            <a:ext cx="4155763" cy="3846117"/>
          </a:xfrm>
          <a:prstGeom prst="ellipse">
            <a:avLst/>
          </a:prstGeom>
          <a:noFill/>
          <a:ln w="2349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886F4AEF-F14A-416B-9747-ABFD5A25B2A6}"/>
              </a:ext>
            </a:extLst>
          </p:cNvPr>
          <p:cNvSpPr/>
          <p:nvPr/>
        </p:nvSpPr>
        <p:spPr>
          <a:xfrm>
            <a:off x="1260237" y="5484941"/>
            <a:ext cx="7559671" cy="95999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4800" dirty="0"/>
              <a:t>Dans quelques secondes…</a:t>
            </a:r>
          </a:p>
        </p:txBody>
      </p:sp>
    </p:spTree>
    <p:extLst>
      <p:ext uri="{BB962C8B-B14F-4D97-AF65-F5344CB8AC3E}">
        <p14:creationId xmlns:p14="http://schemas.microsoft.com/office/powerpoint/2010/main" val="2727183543"/>
      </p:ext>
    </p:extLst>
  </p:cSld>
  <p:clrMapOvr>
    <a:masterClrMapping/>
  </p:clrMapOvr>
  <mc:AlternateContent xmlns:mc="http://schemas.openxmlformats.org/markup-compatibility/2006" xmlns:p14="http://schemas.microsoft.com/office/powerpoint/2010/main">
    <mc:Choice Requires="p14">
      <p:transition spd="slow" p14:dur="4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604" fill="hold"/>
                                        <p:tgtEl>
                                          <p:spTgt spid="27"/>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3000"/>
                                        <p:tgtEl>
                                          <p:spTgt spid="16"/>
                                        </p:tgtEl>
                                      </p:cBhvr>
                                    </p:animEffect>
                                  </p:childTnLst>
                                  <p:subTnLst>
                                    <p:set>
                                      <p:cBhvr override="childStyle">
                                        <p:cTn dur="1" fill="hold" display="0" masterRel="sameClick" afterEffect="1">
                                          <p:stCondLst>
                                            <p:cond evt="end" delay="0">
                                              <p:tn val="13"/>
                                            </p:cond>
                                          </p:stCondLst>
                                        </p:cTn>
                                        <p:tgtEl>
                                          <p:spTgt spid="16"/>
                                        </p:tgtEl>
                                        <p:attrNameLst>
                                          <p:attrName>style.visibility</p:attrName>
                                        </p:attrNameLst>
                                      </p:cBhvr>
                                      <p:to>
                                        <p:strVal val="hidden"/>
                                      </p:to>
                                    </p:set>
                                  </p:subTnLst>
                                </p:cTn>
                              </p:par>
                              <p:par>
                                <p:cTn id="16" presetID="10" presetClass="entr" presetSubtype="0" fill="hold" grpId="0" nodeType="withEffect">
                                  <p:stCondLst>
                                    <p:cond delay="3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3000"/>
                                        <p:tgtEl>
                                          <p:spTgt spid="11"/>
                                        </p:tgtEl>
                                      </p:cBhvr>
                                    </p:animEffect>
                                  </p:childTnLst>
                                  <p:subTnLst>
                                    <p:set>
                                      <p:cBhvr override="childStyle">
                                        <p:cTn dur="1" fill="hold" display="0" masterRel="sameClick" afterEffect="1">
                                          <p:stCondLst>
                                            <p:cond evt="end" delay="0">
                                              <p:tn val="16"/>
                                            </p:cond>
                                          </p:stCondLst>
                                        </p:cTn>
                                        <p:tgtEl>
                                          <p:spTgt spid="11"/>
                                        </p:tgtEl>
                                        <p:attrNameLst>
                                          <p:attrName>style.visibility</p:attrName>
                                        </p:attrNameLst>
                                      </p:cBhvr>
                                      <p:to>
                                        <p:strVal val="hidden"/>
                                      </p:to>
                                    </p:set>
                                  </p:subTnLst>
                                </p:cTn>
                              </p:par>
                              <p:par>
                                <p:cTn id="19" presetID="10" presetClass="entr" presetSubtype="0" fill="hold" grpId="0" nodeType="withEffect">
                                  <p:stCondLst>
                                    <p:cond delay="60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3000"/>
                                        <p:tgtEl>
                                          <p:spTgt spid="17"/>
                                        </p:tgtEl>
                                      </p:cBhvr>
                                    </p:animEffect>
                                  </p:childTnLst>
                                  <p:subTnLst>
                                    <p:set>
                                      <p:cBhvr override="childStyle">
                                        <p:cTn dur="1" fill="hold" display="0" masterRel="sameClick" afterEffect="1">
                                          <p:stCondLst>
                                            <p:cond evt="end" delay="0">
                                              <p:tn val="19"/>
                                            </p:cond>
                                          </p:stCondLst>
                                        </p:cTn>
                                        <p:tgtEl>
                                          <p:spTgt spid="17"/>
                                        </p:tgtEl>
                                        <p:attrNameLst>
                                          <p:attrName>style.visibility</p:attrName>
                                        </p:attrNameLst>
                                      </p:cBhvr>
                                      <p:to>
                                        <p:strVal val="hidden"/>
                                      </p:to>
                                    </p:set>
                                  </p:subTnLst>
                                </p:cTn>
                              </p:par>
                              <p:par>
                                <p:cTn id="22" presetID="10" presetClass="entr" presetSubtype="0" fill="hold" grpId="0" nodeType="withEffect">
                                  <p:stCondLst>
                                    <p:cond delay="900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3000"/>
                                        <p:tgtEl>
                                          <p:spTgt spid="18"/>
                                        </p:tgtEl>
                                      </p:cBhvr>
                                    </p:animEffect>
                                  </p:childTnLst>
                                  <p:subTnLst>
                                    <p:set>
                                      <p:cBhvr override="childStyle">
                                        <p:cTn dur="1" fill="hold" display="0" masterRel="sameClick" afterEffect="1">
                                          <p:stCondLst>
                                            <p:cond evt="end" delay="0">
                                              <p:tn val="22"/>
                                            </p:cond>
                                          </p:stCondLst>
                                        </p:cTn>
                                        <p:tgtEl>
                                          <p:spTgt spid="18"/>
                                        </p:tgtEl>
                                        <p:attrNameLst>
                                          <p:attrName>style.visibility</p:attrName>
                                        </p:attrNameLst>
                                      </p:cBhvr>
                                      <p:to>
                                        <p:strVal val="hidden"/>
                                      </p:to>
                                    </p:set>
                                  </p:subTnLst>
                                </p:cTn>
                              </p:par>
                              <p:par>
                                <p:cTn id="25" presetID="10" presetClass="entr" presetSubtype="0" fill="hold" grpId="0" nodeType="withEffect">
                                  <p:stCondLst>
                                    <p:cond delay="1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3000"/>
                                        <p:tgtEl>
                                          <p:spTgt spid="19"/>
                                        </p:tgtEl>
                                      </p:cBhvr>
                                    </p:animEffect>
                                  </p:childTnLst>
                                  <p:subTnLst>
                                    <p:set>
                                      <p:cBhvr override="childStyle">
                                        <p:cTn dur="1" fill="hold" display="0" masterRel="sameClick" afterEffect="1">
                                          <p:stCondLst>
                                            <p:cond evt="end" delay="0">
                                              <p:tn val="25"/>
                                            </p:cond>
                                          </p:stCondLst>
                                        </p:cTn>
                                        <p:tgtEl>
                                          <p:spTgt spid="19"/>
                                        </p:tgtEl>
                                        <p:attrNameLst>
                                          <p:attrName>style.visibility</p:attrName>
                                        </p:attrNameLst>
                                      </p:cBhvr>
                                      <p:to>
                                        <p:strVal val="hidden"/>
                                      </p:to>
                                    </p:set>
                                  </p:subTnLst>
                                </p:cTn>
                              </p:par>
                              <p:par>
                                <p:cTn id="28" presetID="10" presetClass="entr" presetSubtype="0" fill="hold" grpId="0" nodeType="withEffect">
                                  <p:stCondLst>
                                    <p:cond delay="1500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3000"/>
                                        <p:tgtEl>
                                          <p:spTgt spid="20"/>
                                        </p:tgtEl>
                                      </p:cBhvr>
                                    </p:animEffect>
                                  </p:childTnLst>
                                  <p:subTnLst>
                                    <p:set>
                                      <p:cBhvr override="childStyle">
                                        <p:cTn dur="1" fill="hold" display="0" masterRel="sameClick" afterEffect="1">
                                          <p:stCondLst>
                                            <p:cond evt="end" delay="0">
                                              <p:tn val="28"/>
                                            </p:cond>
                                          </p:stCondLst>
                                        </p:cTn>
                                        <p:tgtEl>
                                          <p:spTgt spid="20"/>
                                        </p:tgtEl>
                                        <p:attrNameLst>
                                          <p:attrName>style.visibility</p:attrName>
                                        </p:attrNameLst>
                                      </p:cBhvr>
                                      <p:to>
                                        <p:strVal val="hidden"/>
                                      </p:to>
                                    </p:set>
                                  </p:subTnLst>
                                </p:cTn>
                              </p:par>
                              <p:par>
                                <p:cTn id="31" presetID="10" presetClass="entr" presetSubtype="0" fill="hold" grpId="0" nodeType="withEffect">
                                  <p:stCondLst>
                                    <p:cond delay="1800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3000"/>
                                        <p:tgtEl>
                                          <p:spTgt spid="21"/>
                                        </p:tgtEl>
                                      </p:cBhvr>
                                    </p:animEffect>
                                  </p:childTnLst>
                                  <p:subTnLst>
                                    <p:set>
                                      <p:cBhvr override="childStyle">
                                        <p:cTn dur="1" fill="hold" display="0" masterRel="sameClick" afterEffect="1">
                                          <p:stCondLst>
                                            <p:cond evt="end" delay="0">
                                              <p:tn val="31"/>
                                            </p:cond>
                                          </p:stCondLst>
                                        </p:cTn>
                                        <p:tgtEl>
                                          <p:spTgt spid="21"/>
                                        </p:tgtEl>
                                        <p:attrNameLst>
                                          <p:attrName>style.visibility</p:attrName>
                                        </p:attrNameLst>
                                      </p:cBhvr>
                                      <p:to>
                                        <p:strVal val="hidden"/>
                                      </p:to>
                                    </p:set>
                                  </p:subTnLst>
                                </p:cTn>
                              </p:par>
                              <p:par>
                                <p:cTn id="34" presetID="10" presetClass="entr" presetSubtype="0" fill="hold" grpId="0" nodeType="withEffect">
                                  <p:stCondLst>
                                    <p:cond delay="2100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3000"/>
                                        <p:tgtEl>
                                          <p:spTgt spid="22"/>
                                        </p:tgtEl>
                                      </p:cBhvr>
                                    </p:animEffect>
                                  </p:childTnLst>
                                  <p:subTnLst>
                                    <p:set>
                                      <p:cBhvr override="childStyle">
                                        <p:cTn dur="1" fill="hold" display="0" masterRel="sameClick" afterEffect="1">
                                          <p:stCondLst>
                                            <p:cond evt="end" delay="0">
                                              <p:tn val="34"/>
                                            </p:cond>
                                          </p:stCondLst>
                                        </p:cTn>
                                        <p:tgtEl>
                                          <p:spTgt spid="22"/>
                                        </p:tgtEl>
                                        <p:attrNameLst>
                                          <p:attrName>style.visibility</p:attrName>
                                        </p:attrNameLst>
                                      </p:cBhvr>
                                      <p:to>
                                        <p:strVal val="hidden"/>
                                      </p:to>
                                    </p:set>
                                  </p:subTnLst>
                                </p:cTn>
                              </p:par>
                              <p:par>
                                <p:cTn id="37" presetID="10" presetClass="entr" presetSubtype="0" fill="hold" grpId="0" nodeType="withEffect">
                                  <p:stCondLst>
                                    <p:cond delay="2400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3000"/>
                                        <p:tgtEl>
                                          <p:spTgt spid="23"/>
                                        </p:tgtEl>
                                      </p:cBhvr>
                                    </p:animEffect>
                                  </p:childTnLst>
                                  <p:subTnLst>
                                    <p:set>
                                      <p:cBhvr override="childStyle">
                                        <p:cTn dur="1" fill="hold" display="0" masterRel="sameClick" afterEffect="1">
                                          <p:stCondLst>
                                            <p:cond evt="end" delay="0">
                                              <p:tn val="37"/>
                                            </p:cond>
                                          </p:stCondLst>
                                        </p:cTn>
                                        <p:tgtEl>
                                          <p:spTgt spid="23"/>
                                        </p:tgtEl>
                                        <p:attrNameLst>
                                          <p:attrName>style.visibility</p:attrName>
                                        </p:attrNameLst>
                                      </p:cBhvr>
                                      <p:to>
                                        <p:strVal val="hidden"/>
                                      </p:to>
                                    </p:set>
                                  </p:subTnLst>
                                </p:cTn>
                              </p:par>
                              <p:par>
                                <p:cTn id="40" presetID="10" presetClass="entr" presetSubtype="0" fill="hold" grpId="0" nodeType="withEffect">
                                  <p:stCondLst>
                                    <p:cond delay="2700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3000"/>
                                        <p:tgtEl>
                                          <p:spTgt spid="24"/>
                                        </p:tgtEl>
                                      </p:cBhvr>
                                    </p:animEffect>
                                  </p:childTnLst>
                                  <p:subTnLst>
                                    <p:set>
                                      <p:cBhvr override="childStyle">
                                        <p:cTn dur="1" fill="hold" display="0" masterRel="sameClick" afterEffect="1">
                                          <p:stCondLst>
                                            <p:cond evt="end" delay="0">
                                              <p:tn val="40"/>
                                            </p:cond>
                                          </p:stCondLst>
                                        </p:cTn>
                                        <p:tgtEl>
                                          <p:spTgt spid="24"/>
                                        </p:tgtEl>
                                        <p:attrNameLst>
                                          <p:attrName>style.visibility</p:attrName>
                                        </p:attrNameLst>
                                      </p:cBhvr>
                                      <p:to>
                                        <p:strVal val="hidden"/>
                                      </p:to>
                                    </p:set>
                                  </p:subTnLst>
                                </p:cTn>
                              </p:par>
                              <p:par>
                                <p:cTn id="43" presetID="10" presetClass="entr" presetSubtype="0" fill="hold" grpId="0" nodeType="withEffect">
                                  <p:stCondLst>
                                    <p:cond delay="3000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7"/>
                </p:tgtEl>
              </p:cMediaNode>
            </p:audio>
          </p:childTnLst>
        </p:cTn>
      </p:par>
    </p:tnLst>
    <p:bldLst>
      <p:bldP spid="11" grpId="0"/>
      <p:bldP spid="16" grpId="0"/>
      <p:bldP spid="17" grpId="0"/>
      <p:bldP spid="18" grpId="0"/>
      <p:bldP spid="19" grpId="0"/>
      <p:bldP spid="20" grpId="0"/>
      <p:bldP spid="21" grpId="0"/>
      <p:bldP spid="22" grpId="0"/>
      <p:bldP spid="23" grpId="0"/>
      <p:bldP spid="24" grpId="0"/>
      <p:bldP spid="25" grpId="0"/>
      <p:bldP spid="2"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A5E084-1BA2-4557-B628-01235C0C4262}"/>
              </a:ext>
            </a:extLst>
          </p:cNvPr>
          <p:cNvSpPr>
            <a:spLocks noGrp="1"/>
          </p:cNvSpPr>
          <p:nvPr>
            <p:ph type="title"/>
          </p:nvPr>
        </p:nvSpPr>
        <p:spPr>
          <a:xfrm>
            <a:off x="365761" y="174626"/>
            <a:ext cx="3340608" cy="577192"/>
          </a:xfrm>
        </p:spPr>
        <p:txBody>
          <a:bodyPr>
            <a:noAutofit/>
          </a:bodyPr>
          <a:lstStyle/>
          <a:p>
            <a:r>
              <a:rPr lang="fr-FR" dirty="0">
                <a:solidFill>
                  <a:srgbClr val="002060"/>
                </a:solidFill>
              </a:rPr>
              <a:t>Les documents</a:t>
            </a:r>
          </a:p>
        </p:txBody>
      </p:sp>
      <p:sp>
        <p:nvSpPr>
          <p:cNvPr id="7" name="Rectangle : coins arrondis 6">
            <a:extLst>
              <a:ext uri="{FF2B5EF4-FFF2-40B4-BE49-F238E27FC236}">
                <a16:creationId xmlns:a16="http://schemas.microsoft.com/office/drawing/2014/main" id="{132BEF1D-A15B-4A4F-9203-5B118C50C9BF}"/>
              </a:ext>
            </a:extLst>
          </p:cNvPr>
          <p:cNvSpPr/>
          <p:nvPr/>
        </p:nvSpPr>
        <p:spPr>
          <a:xfrm>
            <a:off x="268728" y="1040414"/>
            <a:ext cx="4138655" cy="204211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2400" dirty="0"/>
              <a:t>Contribuez vous-mêmes. Faites-nous parvenir des documents sur tous les évènements concernant la vie du club.</a:t>
            </a:r>
          </a:p>
          <a:p>
            <a:endParaRPr lang="fr-FR" dirty="0"/>
          </a:p>
        </p:txBody>
      </p:sp>
      <p:pic>
        <p:nvPicPr>
          <p:cNvPr id="9" name="Image 8">
            <a:extLst>
              <a:ext uri="{FF2B5EF4-FFF2-40B4-BE49-F238E27FC236}">
                <a16:creationId xmlns:a16="http://schemas.microsoft.com/office/drawing/2014/main" id="{3CD0C111-2EFB-4A58-8E13-160BBE172F7B}"/>
              </a:ext>
            </a:extLst>
          </p:cNvPr>
          <p:cNvPicPr>
            <a:picLocks noChangeAspect="1"/>
          </p:cNvPicPr>
          <p:nvPr/>
        </p:nvPicPr>
        <p:blipFill>
          <a:blip r:embed="rId2"/>
          <a:stretch>
            <a:fillRect/>
          </a:stretch>
        </p:blipFill>
        <p:spPr>
          <a:xfrm>
            <a:off x="4688203" y="751818"/>
            <a:ext cx="7033896" cy="5642891"/>
          </a:xfrm>
          <a:prstGeom prst="rect">
            <a:avLst/>
          </a:prstGeom>
        </p:spPr>
      </p:pic>
      <p:sp>
        <p:nvSpPr>
          <p:cNvPr id="10" name="Rectangle : coins arrondis 9">
            <a:extLst>
              <a:ext uri="{FF2B5EF4-FFF2-40B4-BE49-F238E27FC236}">
                <a16:creationId xmlns:a16="http://schemas.microsoft.com/office/drawing/2014/main" id="{B130D75C-0937-4AEE-8D50-BB81851744B0}"/>
              </a:ext>
            </a:extLst>
          </p:cNvPr>
          <p:cNvSpPr/>
          <p:nvPr/>
        </p:nvSpPr>
        <p:spPr>
          <a:xfrm>
            <a:off x="2127814" y="3371122"/>
            <a:ext cx="8603686" cy="217069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2400" dirty="0"/>
              <a:t>Documents présents entre autres dans l ’année 2000-2001:</a:t>
            </a:r>
            <a:br>
              <a:rPr lang="fr-FR" sz="2400" dirty="0"/>
            </a:br>
            <a:r>
              <a:rPr lang="fr-FR" sz="2400" dirty="0"/>
              <a:t>- l’histoire des cartes (D.BOESCH)</a:t>
            </a:r>
            <a:br>
              <a:rPr lang="fr-FR" sz="2400" dirty="0"/>
            </a:br>
            <a:r>
              <a:rPr lang="fr-FR" sz="2400" dirty="0"/>
              <a:t>- les anciens n° de « Bridge au Duperré » de 1987 à 1991,</a:t>
            </a:r>
            <a:br>
              <a:rPr lang="fr-FR" sz="2400" dirty="0"/>
            </a:br>
            <a:r>
              <a:rPr lang="fr-FR" sz="2400" dirty="0"/>
              <a:t>- quelques assemblées générales avant 1990,</a:t>
            </a:r>
            <a:br>
              <a:rPr lang="fr-FR" sz="2400" dirty="0"/>
            </a:br>
            <a:r>
              <a:rPr lang="fr-FR" sz="2400" dirty="0"/>
              <a:t>- anciens statuts, règlements intérieurs.</a:t>
            </a:r>
            <a:br>
              <a:rPr lang="fr-FR" sz="2400" dirty="0"/>
            </a:br>
            <a:r>
              <a:rPr lang="fr-FR" sz="2400" dirty="0"/>
              <a:t>- </a:t>
            </a:r>
          </a:p>
        </p:txBody>
      </p:sp>
      <p:grpSp>
        <p:nvGrpSpPr>
          <p:cNvPr id="6" name="Groupe 5">
            <a:extLst>
              <a:ext uri="{FF2B5EF4-FFF2-40B4-BE49-F238E27FC236}">
                <a16:creationId xmlns:a16="http://schemas.microsoft.com/office/drawing/2014/main" id="{A8E121F8-4BC3-492E-8027-C887879773B0}"/>
              </a:ext>
            </a:extLst>
          </p:cNvPr>
          <p:cNvGrpSpPr/>
          <p:nvPr/>
        </p:nvGrpSpPr>
        <p:grpSpPr>
          <a:xfrm>
            <a:off x="4608556" y="603996"/>
            <a:ext cx="5848484" cy="1150446"/>
            <a:chOff x="4173340" y="429447"/>
            <a:chExt cx="5848484" cy="1150446"/>
          </a:xfrm>
        </p:grpSpPr>
        <p:grpSp>
          <p:nvGrpSpPr>
            <p:cNvPr id="8" name="Groupe 7">
              <a:extLst>
                <a:ext uri="{FF2B5EF4-FFF2-40B4-BE49-F238E27FC236}">
                  <a16:creationId xmlns:a16="http://schemas.microsoft.com/office/drawing/2014/main" id="{144E9EFA-7047-4DD6-847C-D68C9E3CECF4}"/>
                </a:ext>
              </a:extLst>
            </p:cNvPr>
            <p:cNvGrpSpPr/>
            <p:nvPr/>
          </p:nvGrpSpPr>
          <p:grpSpPr>
            <a:xfrm>
              <a:off x="4173340" y="429447"/>
              <a:ext cx="4077099" cy="1150446"/>
              <a:chOff x="-23266" y="-24262"/>
              <a:chExt cx="2050850" cy="486464"/>
            </a:xfrm>
          </p:grpSpPr>
          <p:sp>
            <p:nvSpPr>
              <p:cNvPr id="13" name="Rectangle : coins arrondis 12">
                <a:extLst>
                  <a:ext uri="{FF2B5EF4-FFF2-40B4-BE49-F238E27FC236}">
                    <a16:creationId xmlns:a16="http://schemas.microsoft.com/office/drawing/2014/main" id="{7743E5FD-19E6-4D69-83CD-55C3F12ECF9E}"/>
                  </a:ext>
                </a:extLst>
              </p:cNvPr>
              <p:cNvSpPr/>
              <p:nvPr/>
            </p:nvSpPr>
            <p:spPr>
              <a:xfrm>
                <a:off x="0" y="14285"/>
                <a:ext cx="2027584" cy="40937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 coins arrondis 4">
                <a:extLst>
                  <a:ext uri="{FF2B5EF4-FFF2-40B4-BE49-F238E27FC236}">
                    <a16:creationId xmlns:a16="http://schemas.microsoft.com/office/drawing/2014/main" id="{413F9529-DE3E-48F6-A265-67C88AB6C649}"/>
                  </a:ext>
                </a:extLst>
              </p:cNvPr>
              <p:cNvSpPr txBox="1"/>
              <p:nvPr/>
            </p:nvSpPr>
            <p:spPr>
              <a:xfrm>
                <a:off x="-23266" y="-24262"/>
                <a:ext cx="2027584" cy="486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2400" kern="1200" dirty="0"/>
                  <a:t>Cliquer sur cette saison pour </a:t>
                </a:r>
                <a:r>
                  <a:rPr lang="fr-FR" sz="2400" dirty="0"/>
                  <a:t>consulter les archives.</a:t>
                </a:r>
                <a:endParaRPr lang="fr-FR" sz="2400" kern="1200" dirty="0"/>
              </a:p>
            </p:txBody>
          </p:sp>
        </p:grpSp>
        <p:sp>
          <p:nvSpPr>
            <p:cNvPr id="11" name="Rectangle : coins arrondis 10">
              <a:extLst>
                <a:ext uri="{FF2B5EF4-FFF2-40B4-BE49-F238E27FC236}">
                  <a16:creationId xmlns:a16="http://schemas.microsoft.com/office/drawing/2014/main" id="{C29705D4-D166-4F8A-A184-D050C9E2A0E6}"/>
                </a:ext>
              </a:extLst>
            </p:cNvPr>
            <p:cNvSpPr/>
            <p:nvPr/>
          </p:nvSpPr>
          <p:spPr>
            <a:xfrm>
              <a:off x="8936736" y="1141633"/>
              <a:ext cx="1085088" cy="18006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a:extLst>
                <a:ext uri="{FF2B5EF4-FFF2-40B4-BE49-F238E27FC236}">
                  <a16:creationId xmlns:a16="http://schemas.microsoft.com/office/drawing/2014/main" id="{6E7E1F84-7626-4BC4-B5EF-15316F60FCA3}"/>
                </a:ext>
              </a:extLst>
            </p:cNvPr>
            <p:cNvCxnSpPr>
              <a:cxnSpLocks/>
              <a:stCxn id="13" idx="3"/>
            </p:cNvCxnSpPr>
            <p:nvPr/>
          </p:nvCxnSpPr>
          <p:spPr>
            <a:xfrm>
              <a:off x="8250439" y="1004670"/>
              <a:ext cx="686297" cy="2858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1273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5E66E-6DA2-4FDE-B661-28D1279CD67E}"/>
              </a:ext>
            </a:extLst>
          </p:cNvPr>
          <p:cNvSpPr>
            <a:spLocks noGrp="1"/>
          </p:cNvSpPr>
          <p:nvPr>
            <p:ph type="title"/>
          </p:nvPr>
        </p:nvSpPr>
        <p:spPr>
          <a:xfrm>
            <a:off x="240182" y="123575"/>
            <a:ext cx="2684958" cy="794064"/>
          </a:xfrm>
        </p:spPr>
        <p:txBody>
          <a:bodyPr>
            <a:noAutofit/>
          </a:bodyPr>
          <a:lstStyle/>
          <a:p>
            <a:r>
              <a:rPr lang="fr-FR" sz="4000" dirty="0">
                <a:solidFill>
                  <a:srgbClr val="002060"/>
                </a:solidFill>
              </a:rPr>
              <a:t>Les photos</a:t>
            </a:r>
          </a:p>
        </p:txBody>
      </p:sp>
      <p:pic>
        <p:nvPicPr>
          <p:cNvPr id="4" name="Espace réservé du contenu 3">
            <a:extLst>
              <a:ext uri="{FF2B5EF4-FFF2-40B4-BE49-F238E27FC236}">
                <a16:creationId xmlns:a16="http://schemas.microsoft.com/office/drawing/2014/main" id="{45F42926-BEE7-49D9-9353-51269DABBDB1}"/>
              </a:ext>
            </a:extLst>
          </p:cNvPr>
          <p:cNvPicPr>
            <a:picLocks noGrp="1" noChangeAspect="1"/>
          </p:cNvPicPr>
          <p:nvPr>
            <p:ph idx="1"/>
          </p:nvPr>
        </p:nvPicPr>
        <p:blipFill>
          <a:blip r:embed="rId2"/>
          <a:stretch>
            <a:fillRect/>
          </a:stretch>
        </p:blipFill>
        <p:spPr>
          <a:xfrm>
            <a:off x="4625578" y="261040"/>
            <a:ext cx="6639322" cy="6155382"/>
          </a:xfrm>
          <a:prstGeom prst="rect">
            <a:avLst/>
          </a:prstGeom>
        </p:spPr>
      </p:pic>
      <p:grpSp>
        <p:nvGrpSpPr>
          <p:cNvPr id="6" name="Groupe 5">
            <a:extLst>
              <a:ext uri="{FF2B5EF4-FFF2-40B4-BE49-F238E27FC236}">
                <a16:creationId xmlns:a16="http://schemas.microsoft.com/office/drawing/2014/main" id="{69F0E31C-96E8-4B3A-BED7-EC672D7B44A0}"/>
              </a:ext>
            </a:extLst>
          </p:cNvPr>
          <p:cNvGrpSpPr/>
          <p:nvPr/>
        </p:nvGrpSpPr>
        <p:grpSpPr>
          <a:xfrm>
            <a:off x="220262" y="1697474"/>
            <a:ext cx="4151282" cy="1731526"/>
            <a:chOff x="0" y="14285"/>
            <a:chExt cx="2033770" cy="617760"/>
          </a:xfrm>
        </p:grpSpPr>
        <p:sp>
          <p:nvSpPr>
            <p:cNvPr id="8" name="Rectangle : coins arrondis 7">
              <a:extLst>
                <a:ext uri="{FF2B5EF4-FFF2-40B4-BE49-F238E27FC236}">
                  <a16:creationId xmlns:a16="http://schemas.microsoft.com/office/drawing/2014/main" id="{76512E6E-A152-4447-93FB-3440492259C1}"/>
                </a:ext>
              </a:extLst>
            </p:cNvPr>
            <p:cNvSpPr/>
            <p:nvPr/>
          </p:nvSpPr>
          <p:spPr>
            <a:xfrm>
              <a:off x="0" y="14285"/>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 coins arrondis 4">
              <a:extLst>
                <a:ext uri="{FF2B5EF4-FFF2-40B4-BE49-F238E27FC236}">
                  <a16:creationId xmlns:a16="http://schemas.microsoft.com/office/drawing/2014/main" id="{B72F41F3-08CF-4BD0-ADC5-FD15F173EFD7}"/>
                </a:ext>
              </a:extLst>
            </p:cNvPr>
            <p:cNvSpPr txBox="1"/>
            <p:nvPr/>
          </p:nvSpPr>
          <p:spPr>
            <a:xfrm>
              <a:off x="6186" y="34361"/>
              <a:ext cx="2027584" cy="55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2400" kern="1200" dirty="0"/>
                <a:t>Contribuez vous-mêmes. Faites-nous parvenir des photos sur tous les évènements concernant la vie du club.</a:t>
              </a:r>
            </a:p>
          </p:txBody>
        </p:sp>
      </p:grpSp>
      <p:grpSp>
        <p:nvGrpSpPr>
          <p:cNvPr id="14" name="Groupe 13">
            <a:extLst>
              <a:ext uri="{FF2B5EF4-FFF2-40B4-BE49-F238E27FC236}">
                <a16:creationId xmlns:a16="http://schemas.microsoft.com/office/drawing/2014/main" id="{F3AF013C-9B7E-43FC-81EE-847FD9662C3B}"/>
              </a:ext>
            </a:extLst>
          </p:cNvPr>
          <p:cNvGrpSpPr/>
          <p:nvPr/>
        </p:nvGrpSpPr>
        <p:grpSpPr>
          <a:xfrm>
            <a:off x="4173340" y="429447"/>
            <a:ext cx="5921636" cy="1914235"/>
            <a:chOff x="4173340" y="429447"/>
            <a:chExt cx="5921636" cy="1914235"/>
          </a:xfrm>
        </p:grpSpPr>
        <p:grpSp>
          <p:nvGrpSpPr>
            <p:cNvPr id="7" name="Groupe 6">
              <a:extLst>
                <a:ext uri="{FF2B5EF4-FFF2-40B4-BE49-F238E27FC236}">
                  <a16:creationId xmlns:a16="http://schemas.microsoft.com/office/drawing/2014/main" id="{F5C54A68-4855-4266-B651-33DDA0DE297A}"/>
                </a:ext>
              </a:extLst>
            </p:cNvPr>
            <p:cNvGrpSpPr/>
            <p:nvPr/>
          </p:nvGrpSpPr>
          <p:grpSpPr>
            <a:xfrm>
              <a:off x="4173340" y="429447"/>
              <a:ext cx="4077099" cy="1150446"/>
              <a:chOff x="-23266" y="-24262"/>
              <a:chExt cx="2050850" cy="486464"/>
            </a:xfrm>
          </p:grpSpPr>
          <p:sp>
            <p:nvSpPr>
              <p:cNvPr id="10" name="Rectangle : coins arrondis 9">
                <a:extLst>
                  <a:ext uri="{FF2B5EF4-FFF2-40B4-BE49-F238E27FC236}">
                    <a16:creationId xmlns:a16="http://schemas.microsoft.com/office/drawing/2014/main" id="{0F0F847D-FD5A-4268-B110-37E9D0A96E74}"/>
                  </a:ext>
                </a:extLst>
              </p:cNvPr>
              <p:cNvSpPr/>
              <p:nvPr/>
            </p:nvSpPr>
            <p:spPr>
              <a:xfrm>
                <a:off x="0" y="14285"/>
                <a:ext cx="2027584" cy="40937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 coins arrondis 4">
                <a:extLst>
                  <a:ext uri="{FF2B5EF4-FFF2-40B4-BE49-F238E27FC236}">
                    <a16:creationId xmlns:a16="http://schemas.microsoft.com/office/drawing/2014/main" id="{5E44DEF1-AECB-423D-AFFF-CBCBE39834C2}"/>
                  </a:ext>
                </a:extLst>
              </p:cNvPr>
              <p:cNvSpPr txBox="1"/>
              <p:nvPr/>
            </p:nvSpPr>
            <p:spPr>
              <a:xfrm>
                <a:off x="-23266" y="-24262"/>
                <a:ext cx="2027584" cy="4864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2400" kern="1200" dirty="0"/>
                  <a:t>Cliquez sur cette saison pour </a:t>
                </a:r>
                <a:r>
                  <a:rPr lang="fr-FR" sz="2400" dirty="0"/>
                  <a:t>consulter les archives.</a:t>
                </a:r>
                <a:endParaRPr lang="fr-FR" sz="2400" kern="1200" dirty="0"/>
              </a:p>
            </p:txBody>
          </p:sp>
        </p:grpSp>
        <p:sp>
          <p:nvSpPr>
            <p:cNvPr id="3" name="Rectangle : coins arrondis 2">
              <a:extLst>
                <a:ext uri="{FF2B5EF4-FFF2-40B4-BE49-F238E27FC236}">
                  <a16:creationId xmlns:a16="http://schemas.microsoft.com/office/drawing/2014/main" id="{AF3B41A7-56C0-4214-ABFB-92D037B64838}"/>
                </a:ext>
              </a:extLst>
            </p:cNvPr>
            <p:cNvSpPr/>
            <p:nvPr/>
          </p:nvSpPr>
          <p:spPr>
            <a:xfrm>
              <a:off x="9009888" y="2163620"/>
              <a:ext cx="1085088" cy="18006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a:extLst>
                <a:ext uri="{FF2B5EF4-FFF2-40B4-BE49-F238E27FC236}">
                  <a16:creationId xmlns:a16="http://schemas.microsoft.com/office/drawing/2014/main" id="{6F634FB8-B3D5-4469-8145-D1122F1D7D5F}"/>
                </a:ext>
              </a:extLst>
            </p:cNvPr>
            <p:cNvCxnSpPr>
              <a:cxnSpLocks/>
            </p:cNvCxnSpPr>
            <p:nvPr/>
          </p:nvCxnSpPr>
          <p:spPr>
            <a:xfrm>
              <a:off x="6235016" y="1488732"/>
              <a:ext cx="2701720" cy="7086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e 14">
            <a:extLst>
              <a:ext uri="{FF2B5EF4-FFF2-40B4-BE49-F238E27FC236}">
                <a16:creationId xmlns:a16="http://schemas.microsoft.com/office/drawing/2014/main" id="{D36BC393-40CE-471C-BC43-C7882D6C3F57}"/>
              </a:ext>
            </a:extLst>
          </p:cNvPr>
          <p:cNvGrpSpPr/>
          <p:nvPr/>
        </p:nvGrpSpPr>
        <p:grpSpPr>
          <a:xfrm>
            <a:off x="363695" y="4142003"/>
            <a:ext cx="3598705" cy="1731526"/>
            <a:chOff x="0" y="14285"/>
            <a:chExt cx="2057741" cy="617760"/>
          </a:xfrm>
        </p:grpSpPr>
        <p:sp>
          <p:nvSpPr>
            <p:cNvPr id="16" name="Rectangle : coins arrondis 15">
              <a:extLst>
                <a:ext uri="{FF2B5EF4-FFF2-40B4-BE49-F238E27FC236}">
                  <a16:creationId xmlns:a16="http://schemas.microsoft.com/office/drawing/2014/main" id="{2F2F0615-5906-4A1B-8F33-6D1E1A473F19}"/>
                </a:ext>
              </a:extLst>
            </p:cNvPr>
            <p:cNvSpPr/>
            <p:nvPr/>
          </p:nvSpPr>
          <p:spPr>
            <a:xfrm>
              <a:off x="0" y="14285"/>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angle : coins arrondis 4">
              <a:extLst>
                <a:ext uri="{FF2B5EF4-FFF2-40B4-BE49-F238E27FC236}">
                  <a16:creationId xmlns:a16="http://schemas.microsoft.com/office/drawing/2014/main" id="{0EF8E9F2-15E9-45FA-86FD-F24DB2F596BC}"/>
                </a:ext>
              </a:extLst>
            </p:cNvPr>
            <p:cNvSpPr txBox="1"/>
            <p:nvPr/>
          </p:nvSpPr>
          <p:spPr>
            <a:xfrm>
              <a:off x="30157" y="44442"/>
              <a:ext cx="2027584" cy="55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sz="2400" kern="1200" dirty="0"/>
                <a:t>Entrez dans l’album en cliquant sur une photo. « Recliquez » pour voir les photos sous forme de diaporama.</a:t>
              </a:r>
            </a:p>
          </p:txBody>
        </p:sp>
      </p:grpSp>
    </p:spTree>
    <p:extLst>
      <p:ext uri="{BB962C8B-B14F-4D97-AF65-F5344CB8AC3E}">
        <p14:creationId xmlns:p14="http://schemas.microsoft.com/office/powerpoint/2010/main" val="147262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5E66E-6DA2-4FDE-B661-28D1279CD67E}"/>
              </a:ext>
            </a:extLst>
          </p:cNvPr>
          <p:cNvSpPr>
            <a:spLocks noGrp="1"/>
          </p:cNvSpPr>
          <p:nvPr>
            <p:ph type="title"/>
          </p:nvPr>
        </p:nvSpPr>
        <p:spPr>
          <a:xfrm>
            <a:off x="138965" y="163884"/>
            <a:ext cx="5876648" cy="794064"/>
          </a:xfrm>
        </p:spPr>
        <p:txBody>
          <a:bodyPr>
            <a:noAutofit/>
          </a:bodyPr>
          <a:lstStyle/>
          <a:p>
            <a:r>
              <a:rPr lang="fr-FR" sz="4000" dirty="0">
                <a:solidFill>
                  <a:srgbClr val="002060"/>
                </a:solidFill>
              </a:rPr>
              <a:t>Un évènement récurrent</a:t>
            </a:r>
          </a:p>
        </p:txBody>
      </p:sp>
      <p:grpSp>
        <p:nvGrpSpPr>
          <p:cNvPr id="19" name="Groupe 18">
            <a:extLst>
              <a:ext uri="{FF2B5EF4-FFF2-40B4-BE49-F238E27FC236}">
                <a16:creationId xmlns:a16="http://schemas.microsoft.com/office/drawing/2014/main" id="{3FB26740-9815-436C-8C62-817871AC7910}"/>
              </a:ext>
            </a:extLst>
          </p:cNvPr>
          <p:cNvGrpSpPr/>
          <p:nvPr/>
        </p:nvGrpSpPr>
        <p:grpSpPr>
          <a:xfrm>
            <a:off x="821457" y="190407"/>
            <a:ext cx="11077935" cy="6522291"/>
            <a:chOff x="822163" y="190407"/>
            <a:chExt cx="10876649" cy="6522291"/>
          </a:xfrm>
        </p:grpSpPr>
        <p:pic>
          <p:nvPicPr>
            <p:cNvPr id="18" name="Image 17">
              <a:extLst>
                <a:ext uri="{FF2B5EF4-FFF2-40B4-BE49-F238E27FC236}">
                  <a16:creationId xmlns:a16="http://schemas.microsoft.com/office/drawing/2014/main" id="{BCBC897A-EE28-47B4-9AE3-81B7C3A932A9}"/>
                </a:ext>
              </a:extLst>
            </p:cNvPr>
            <p:cNvPicPr>
              <a:picLocks noChangeAspect="1"/>
            </p:cNvPicPr>
            <p:nvPr/>
          </p:nvPicPr>
          <p:blipFill>
            <a:blip r:embed="rId2"/>
            <a:stretch>
              <a:fillRect/>
            </a:stretch>
          </p:blipFill>
          <p:spPr>
            <a:xfrm>
              <a:off x="6096000" y="190407"/>
              <a:ext cx="5602812" cy="6522291"/>
            </a:xfrm>
            <a:prstGeom prst="rect">
              <a:avLst/>
            </a:prstGeom>
            <a:ln w="28575">
              <a:solidFill>
                <a:schemeClr val="tx1"/>
              </a:solidFill>
            </a:ln>
          </p:spPr>
        </p:pic>
        <p:grpSp>
          <p:nvGrpSpPr>
            <p:cNvPr id="6" name="Groupe 5">
              <a:extLst>
                <a:ext uri="{FF2B5EF4-FFF2-40B4-BE49-F238E27FC236}">
                  <a16:creationId xmlns:a16="http://schemas.microsoft.com/office/drawing/2014/main" id="{69F0E31C-96E8-4B3A-BED7-EC672D7B44A0}"/>
                </a:ext>
              </a:extLst>
            </p:cNvPr>
            <p:cNvGrpSpPr/>
            <p:nvPr/>
          </p:nvGrpSpPr>
          <p:grpSpPr>
            <a:xfrm>
              <a:off x="822163" y="984471"/>
              <a:ext cx="4496766" cy="794064"/>
              <a:chOff x="-17504" y="14285"/>
              <a:chExt cx="2062592" cy="617760"/>
            </a:xfrm>
          </p:grpSpPr>
          <p:sp>
            <p:nvSpPr>
              <p:cNvPr id="8" name="Rectangle : coins arrondis 7">
                <a:extLst>
                  <a:ext uri="{FF2B5EF4-FFF2-40B4-BE49-F238E27FC236}">
                    <a16:creationId xmlns:a16="http://schemas.microsoft.com/office/drawing/2014/main" id="{76512E6E-A152-4447-93FB-3440492259C1}"/>
                  </a:ext>
                </a:extLst>
              </p:cNvPr>
              <p:cNvSpPr/>
              <p:nvPr/>
            </p:nvSpPr>
            <p:spPr>
              <a:xfrm>
                <a:off x="0" y="14285"/>
                <a:ext cx="2045088" cy="617760"/>
              </a:xfrm>
              <a:prstGeom prst="roundRect">
                <a:avLst/>
              </a:prstGeom>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 coins arrondis 4">
                <a:extLst>
                  <a:ext uri="{FF2B5EF4-FFF2-40B4-BE49-F238E27FC236}">
                    <a16:creationId xmlns:a16="http://schemas.microsoft.com/office/drawing/2014/main" id="{B72F41F3-08CF-4BD0-ADC5-FD15F173EFD7}"/>
                  </a:ext>
                </a:extLst>
              </p:cNvPr>
              <p:cNvSpPr txBox="1"/>
              <p:nvPr/>
            </p:nvSpPr>
            <p:spPr>
              <a:xfrm>
                <a:off x="-17504" y="34595"/>
                <a:ext cx="2045088" cy="557446"/>
              </a:xfrm>
              <a:prstGeom prst="rect">
                <a:avLst/>
              </a:prstGeom>
              <a:ln w="28575"/>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2400" b="1" kern="1200" dirty="0"/>
                  <a:t>Le trophée du voyage mensuel</a:t>
                </a:r>
              </a:p>
            </p:txBody>
          </p:sp>
        </p:grpSp>
      </p:grpSp>
      <p:grpSp>
        <p:nvGrpSpPr>
          <p:cNvPr id="15" name="Groupe 14">
            <a:extLst>
              <a:ext uri="{FF2B5EF4-FFF2-40B4-BE49-F238E27FC236}">
                <a16:creationId xmlns:a16="http://schemas.microsoft.com/office/drawing/2014/main" id="{D36BC393-40CE-471C-BC43-C7882D6C3F57}"/>
              </a:ext>
            </a:extLst>
          </p:cNvPr>
          <p:cNvGrpSpPr/>
          <p:nvPr/>
        </p:nvGrpSpPr>
        <p:grpSpPr>
          <a:xfrm>
            <a:off x="1055486" y="2804160"/>
            <a:ext cx="4059125" cy="2766458"/>
            <a:chOff x="0" y="-7759"/>
            <a:chExt cx="2057741" cy="609647"/>
          </a:xfrm>
        </p:grpSpPr>
        <p:sp>
          <p:nvSpPr>
            <p:cNvPr id="16" name="Rectangle : coins arrondis 15">
              <a:extLst>
                <a:ext uri="{FF2B5EF4-FFF2-40B4-BE49-F238E27FC236}">
                  <a16:creationId xmlns:a16="http://schemas.microsoft.com/office/drawing/2014/main" id="{2F2F0615-5906-4A1B-8F33-6D1E1A473F19}"/>
                </a:ext>
              </a:extLst>
            </p:cNvPr>
            <p:cNvSpPr/>
            <p:nvPr/>
          </p:nvSpPr>
          <p:spPr>
            <a:xfrm>
              <a:off x="0" y="14285"/>
              <a:ext cx="2027584" cy="58760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angle : coins arrondis 4">
              <a:extLst>
                <a:ext uri="{FF2B5EF4-FFF2-40B4-BE49-F238E27FC236}">
                  <a16:creationId xmlns:a16="http://schemas.microsoft.com/office/drawing/2014/main" id="{0EF8E9F2-15E9-45FA-86FD-F24DB2F596BC}"/>
                </a:ext>
              </a:extLst>
            </p:cNvPr>
            <p:cNvSpPr txBox="1"/>
            <p:nvPr/>
          </p:nvSpPr>
          <p:spPr>
            <a:xfrm>
              <a:off x="30157" y="-7759"/>
              <a:ext cx="2027584" cy="6096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sz="2400" kern="1200" dirty="0"/>
                <a:t>Vous pourrez consulter l’historique de ce simultané (résultats au Duperré), et même voir les feuilles de route… tant qu’elles seront disponibles sur le site de Bridgeinter.net</a:t>
              </a:r>
            </a:p>
          </p:txBody>
        </p:sp>
      </p:grpSp>
    </p:spTree>
    <p:extLst>
      <p:ext uri="{BB962C8B-B14F-4D97-AF65-F5344CB8AC3E}">
        <p14:creationId xmlns:p14="http://schemas.microsoft.com/office/powerpoint/2010/main" val="1431599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5E66E-6DA2-4FDE-B661-28D1279CD67E}"/>
              </a:ext>
            </a:extLst>
          </p:cNvPr>
          <p:cNvSpPr>
            <a:spLocks noGrp="1"/>
          </p:cNvSpPr>
          <p:nvPr>
            <p:ph type="title"/>
          </p:nvPr>
        </p:nvSpPr>
        <p:spPr>
          <a:xfrm>
            <a:off x="138965" y="163884"/>
            <a:ext cx="5310859" cy="716537"/>
          </a:xfrm>
        </p:spPr>
        <p:txBody>
          <a:bodyPr>
            <a:noAutofit/>
          </a:bodyPr>
          <a:lstStyle/>
          <a:p>
            <a:r>
              <a:rPr lang="fr-FR" sz="4000" dirty="0">
                <a:solidFill>
                  <a:srgbClr val="002060"/>
                </a:solidFill>
              </a:rPr>
              <a:t>Un évènement spécial</a:t>
            </a:r>
          </a:p>
        </p:txBody>
      </p:sp>
      <p:grpSp>
        <p:nvGrpSpPr>
          <p:cNvPr id="4" name="Groupe 3">
            <a:extLst>
              <a:ext uri="{FF2B5EF4-FFF2-40B4-BE49-F238E27FC236}">
                <a16:creationId xmlns:a16="http://schemas.microsoft.com/office/drawing/2014/main" id="{9198BA30-4F96-4B3A-82C6-8543960ED64C}"/>
              </a:ext>
            </a:extLst>
          </p:cNvPr>
          <p:cNvGrpSpPr/>
          <p:nvPr/>
        </p:nvGrpSpPr>
        <p:grpSpPr>
          <a:xfrm>
            <a:off x="1055486" y="163884"/>
            <a:ext cx="10997549" cy="6576007"/>
            <a:chOff x="1055486" y="163884"/>
            <a:chExt cx="10997549" cy="6576007"/>
          </a:xfrm>
        </p:grpSpPr>
        <p:pic>
          <p:nvPicPr>
            <p:cNvPr id="3" name="Image 2">
              <a:extLst>
                <a:ext uri="{FF2B5EF4-FFF2-40B4-BE49-F238E27FC236}">
                  <a16:creationId xmlns:a16="http://schemas.microsoft.com/office/drawing/2014/main" id="{2027F42F-A5D9-444E-B5CE-7ABA91A39BB0}"/>
                </a:ext>
              </a:extLst>
            </p:cNvPr>
            <p:cNvPicPr>
              <a:picLocks noChangeAspect="1"/>
            </p:cNvPicPr>
            <p:nvPr/>
          </p:nvPicPr>
          <p:blipFill>
            <a:blip r:embed="rId2"/>
            <a:stretch>
              <a:fillRect/>
            </a:stretch>
          </p:blipFill>
          <p:spPr>
            <a:xfrm>
              <a:off x="6932398" y="163884"/>
              <a:ext cx="5120637" cy="6576007"/>
            </a:xfrm>
            <a:prstGeom prst="rect">
              <a:avLst/>
            </a:prstGeom>
            <a:ln w="28575">
              <a:solidFill>
                <a:schemeClr val="tx1"/>
              </a:solidFill>
            </a:ln>
          </p:spPr>
        </p:pic>
        <p:sp>
          <p:nvSpPr>
            <p:cNvPr id="12" name="Rectangle : coins arrondis 11">
              <a:extLst>
                <a:ext uri="{FF2B5EF4-FFF2-40B4-BE49-F238E27FC236}">
                  <a16:creationId xmlns:a16="http://schemas.microsoft.com/office/drawing/2014/main" id="{829242E0-2163-43E0-87D7-E505C266185B}"/>
                </a:ext>
              </a:extLst>
            </p:cNvPr>
            <p:cNvSpPr/>
            <p:nvPr/>
          </p:nvSpPr>
          <p:spPr>
            <a:xfrm>
              <a:off x="1055486" y="1017268"/>
              <a:ext cx="4394338" cy="71653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3600" dirty="0"/>
                <a:t>L’ Interclubs annuel</a:t>
              </a:r>
            </a:p>
          </p:txBody>
        </p:sp>
      </p:grpSp>
      <p:grpSp>
        <p:nvGrpSpPr>
          <p:cNvPr id="10" name="Groupe 9">
            <a:extLst>
              <a:ext uri="{FF2B5EF4-FFF2-40B4-BE49-F238E27FC236}">
                <a16:creationId xmlns:a16="http://schemas.microsoft.com/office/drawing/2014/main" id="{857870CA-CCDC-4FBF-A182-FB7829EF8B37}"/>
              </a:ext>
            </a:extLst>
          </p:cNvPr>
          <p:cNvGrpSpPr/>
          <p:nvPr/>
        </p:nvGrpSpPr>
        <p:grpSpPr>
          <a:xfrm>
            <a:off x="2965978" y="1916158"/>
            <a:ext cx="7689830" cy="1086267"/>
            <a:chOff x="2965978" y="1733806"/>
            <a:chExt cx="7689830" cy="1086267"/>
          </a:xfrm>
        </p:grpSpPr>
        <p:grpSp>
          <p:nvGrpSpPr>
            <p:cNvPr id="15" name="Groupe 14">
              <a:extLst>
                <a:ext uri="{FF2B5EF4-FFF2-40B4-BE49-F238E27FC236}">
                  <a16:creationId xmlns:a16="http://schemas.microsoft.com/office/drawing/2014/main" id="{D36BC393-40CE-471C-BC43-C7882D6C3F57}"/>
                </a:ext>
              </a:extLst>
            </p:cNvPr>
            <p:cNvGrpSpPr/>
            <p:nvPr/>
          </p:nvGrpSpPr>
          <p:grpSpPr>
            <a:xfrm>
              <a:off x="2965978" y="1956936"/>
              <a:ext cx="4191059" cy="863137"/>
              <a:chOff x="-94639" y="-149182"/>
              <a:chExt cx="2097628" cy="587603"/>
            </a:xfrm>
          </p:grpSpPr>
          <p:sp>
            <p:nvSpPr>
              <p:cNvPr id="16" name="Rectangle : coins arrondis 15">
                <a:extLst>
                  <a:ext uri="{FF2B5EF4-FFF2-40B4-BE49-F238E27FC236}">
                    <a16:creationId xmlns:a16="http://schemas.microsoft.com/office/drawing/2014/main" id="{2F2F0615-5906-4A1B-8F33-6D1E1A473F19}"/>
                  </a:ext>
                </a:extLst>
              </p:cNvPr>
              <p:cNvSpPr/>
              <p:nvPr/>
            </p:nvSpPr>
            <p:spPr>
              <a:xfrm>
                <a:off x="-94639" y="-149182"/>
                <a:ext cx="1771352" cy="58760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angle : coins arrondis 4">
                <a:extLst>
                  <a:ext uri="{FF2B5EF4-FFF2-40B4-BE49-F238E27FC236}">
                    <a16:creationId xmlns:a16="http://schemas.microsoft.com/office/drawing/2014/main" id="{0EF8E9F2-15E9-45FA-86FD-F24DB2F596BC}"/>
                  </a:ext>
                </a:extLst>
              </p:cNvPr>
              <p:cNvSpPr txBox="1"/>
              <p:nvPr/>
            </p:nvSpPr>
            <p:spPr>
              <a:xfrm>
                <a:off x="30157" y="44442"/>
                <a:ext cx="1972832" cy="2003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sz="2400" kern="1200" dirty="0"/>
                  <a:t>Cliquer pour afficher la plaquette officielle.</a:t>
                </a:r>
              </a:p>
            </p:txBody>
          </p:sp>
        </p:grpSp>
        <p:cxnSp>
          <p:nvCxnSpPr>
            <p:cNvPr id="7" name="Connecteur droit avec flèche 6">
              <a:extLst>
                <a:ext uri="{FF2B5EF4-FFF2-40B4-BE49-F238E27FC236}">
                  <a16:creationId xmlns:a16="http://schemas.microsoft.com/office/drawing/2014/main" id="{6D7D53E3-C3A4-4F1A-B422-1D3869C42210}"/>
                </a:ext>
              </a:extLst>
            </p:cNvPr>
            <p:cNvCxnSpPr>
              <a:cxnSpLocks/>
            </p:cNvCxnSpPr>
            <p:nvPr/>
          </p:nvCxnSpPr>
          <p:spPr>
            <a:xfrm flipV="1">
              <a:off x="6475699" y="1733806"/>
              <a:ext cx="4180109" cy="6546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e 19">
            <a:extLst>
              <a:ext uri="{FF2B5EF4-FFF2-40B4-BE49-F238E27FC236}">
                <a16:creationId xmlns:a16="http://schemas.microsoft.com/office/drawing/2014/main" id="{AC22855E-A002-4CC2-B6CA-C975BE91EC84}"/>
              </a:ext>
            </a:extLst>
          </p:cNvPr>
          <p:cNvGrpSpPr/>
          <p:nvPr/>
        </p:nvGrpSpPr>
        <p:grpSpPr>
          <a:xfrm>
            <a:off x="2965978" y="3459207"/>
            <a:ext cx="8630358" cy="1502271"/>
            <a:chOff x="2965978" y="1956936"/>
            <a:chExt cx="8971745" cy="1502271"/>
          </a:xfrm>
        </p:grpSpPr>
        <p:grpSp>
          <p:nvGrpSpPr>
            <p:cNvPr id="21" name="Groupe 20">
              <a:extLst>
                <a:ext uri="{FF2B5EF4-FFF2-40B4-BE49-F238E27FC236}">
                  <a16:creationId xmlns:a16="http://schemas.microsoft.com/office/drawing/2014/main" id="{13EE8CFF-D297-450F-AEFC-62FBA2BE1E21}"/>
                </a:ext>
              </a:extLst>
            </p:cNvPr>
            <p:cNvGrpSpPr/>
            <p:nvPr/>
          </p:nvGrpSpPr>
          <p:grpSpPr>
            <a:xfrm>
              <a:off x="2965978" y="1956936"/>
              <a:ext cx="4142715" cy="863137"/>
              <a:chOff x="-94639" y="-149182"/>
              <a:chExt cx="2073432" cy="587603"/>
            </a:xfrm>
          </p:grpSpPr>
          <p:sp>
            <p:nvSpPr>
              <p:cNvPr id="23" name="Rectangle : coins arrondis 22">
                <a:extLst>
                  <a:ext uri="{FF2B5EF4-FFF2-40B4-BE49-F238E27FC236}">
                    <a16:creationId xmlns:a16="http://schemas.microsoft.com/office/drawing/2014/main" id="{FA0CE1E4-E522-4304-BFEB-EDC842F3A4D5}"/>
                  </a:ext>
                </a:extLst>
              </p:cNvPr>
              <p:cNvSpPr/>
              <p:nvPr/>
            </p:nvSpPr>
            <p:spPr>
              <a:xfrm>
                <a:off x="-94639" y="-149182"/>
                <a:ext cx="1826104" cy="58760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ctangle : coins arrondis 4">
                <a:extLst>
                  <a:ext uri="{FF2B5EF4-FFF2-40B4-BE49-F238E27FC236}">
                    <a16:creationId xmlns:a16="http://schemas.microsoft.com/office/drawing/2014/main" id="{BF1D91D9-4038-447E-B00D-07822D9E45F5}"/>
                  </a:ext>
                </a:extLst>
              </p:cNvPr>
              <p:cNvSpPr txBox="1"/>
              <p:nvPr/>
            </p:nvSpPr>
            <p:spPr>
              <a:xfrm>
                <a:off x="-48791" y="54360"/>
                <a:ext cx="2027584" cy="2003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sz="2400" dirty="0"/>
                  <a:t>Zoomer pour trouver le lieu de la compétition.</a:t>
                </a:r>
                <a:endParaRPr lang="fr-FR" sz="2400" kern="1200" dirty="0"/>
              </a:p>
            </p:txBody>
          </p:sp>
        </p:grpSp>
        <p:cxnSp>
          <p:nvCxnSpPr>
            <p:cNvPr id="22" name="Connecteur droit avec flèche 21">
              <a:extLst>
                <a:ext uri="{FF2B5EF4-FFF2-40B4-BE49-F238E27FC236}">
                  <a16:creationId xmlns:a16="http://schemas.microsoft.com/office/drawing/2014/main" id="{FF1A5103-C794-42ED-823F-5D0ADB2B4803}"/>
                </a:ext>
              </a:extLst>
            </p:cNvPr>
            <p:cNvCxnSpPr>
              <a:cxnSpLocks/>
            </p:cNvCxnSpPr>
            <p:nvPr/>
          </p:nvCxnSpPr>
          <p:spPr>
            <a:xfrm>
              <a:off x="6614532" y="2388504"/>
              <a:ext cx="5323191" cy="10707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e 24">
            <a:extLst>
              <a:ext uri="{FF2B5EF4-FFF2-40B4-BE49-F238E27FC236}">
                <a16:creationId xmlns:a16="http://schemas.microsoft.com/office/drawing/2014/main" id="{3DBEFDCD-2922-4CC5-9A35-D58FBF3BFDF2}"/>
              </a:ext>
            </a:extLst>
          </p:cNvPr>
          <p:cNvGrpSpPr/>
          <p:nvPr/>
        </p:nvGrpSpPr>
        <p:grpSpPr>
          <a:xfrm>
            <a:off x="2856583" y="4891547"/>
            <a:ext cx="4618319" cy="1545829"/>
            <a:chOff x="2965978" y="1956936"/>
            <a:chExt cx="4618319" cy="1545829"/>
          </a:xfrm>
        </p:grpSpPr>
        <p:grpSp>
          <p:nvGrpSpPr>
            <p:cNvPr id="26" name="Groupe 25">
              <a:extLst>
                <a:ext uri="{FF2B5EF4-FFF2-40B4-BE49-F238E27FC236}">
                  <a16:creationId xmlns:a16="http://schemas.microsoft.com/office/drawing/2014/main" id="{9C2572E8-88D1-4D21-9E37-C6065C6F11A7}"/>
                </a:ext>
              </a:extLst>
            </p:cNvPr>
            <p:cNvGrpSpPr/>
            <p:nvPr/>
          </p:nvGrpSpPr>
          <p:grpSpPr>
            <a:xfrm>
              <a:off x="2965978" y="1956936"/>
              <a:ext cx="4300453" cy="863137"/>
              <a:chOff x="-94639" y="-149182"/>
              <a:chExt cx="2152380" cy="587603"/>
            </a:xfrm>
          </p:grpSpPr>
          <p:sp>
            <p:nvSpPr>
              <p:cNvPr id="28" name="Rectangle : coins arrondis 27">
                <a:extLst>
                  <a:ext uri="{FF2B5EF4-FFF2-40B4-BE49-F238E27FC236}">
                    <a16:creationId xmlns:a16="http://schemas.microsoft.com/office/drawing/2014/main" id="{6D19A531-E4A6-4E51-BB69-7D0ED8FD8A4B}"/>
                  </a:ext>
                </a:extLst>
              </p:cNvPr>
              <p:cNvSpPr/>
              <p:nvPr/>
            </p:nvSpPr>
            <p:spPr>
              <a:xfrm>
                <a:off x="-94639" y="-149182"/>
                <a:ext cx="1826104" cy="58760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ectangle : coins arrondis 4">
                <a:extLst>
                  <a:ext uri="{FF2B5EF4-FFF2-40B4-BE49-F238E27FC236}">
                    <a16:creationId xmlns:a16="http://schemas.microsoft.com/office/drawing/2014/main" id="{94E9417C-FE53-41C6-B339-9ACD1E9E7DE6}"/>
                  </a:ext>
                </a:extLst>
              </p:cNvPr>
              <p:cNvSpPr txBox="1"/>
              <p:nvPr/>
            </p:nvSpPr>
            <p:spPr>
              <a:xfrm>
                <a:off x="30157" y="44442"/>
                <a:ext cx="2027584" cy="2003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sz="2400" kern="1200" dirty="0"/>
                  <a:t>Cliquer pour afficher le document complet.</a:t>
                </a:r>
              </a:p>
            </p:txBody>
          </p:sp>
        </p:grpSp>
        <p:cxnSp>
          <p:nvCxnSpPr>
            <p:cNvPr id="27" name="Connecteur droit avec flèche 26">
              <a:extLst>
                <a:ext uri="{FF2B5EF4-FFF2-40B4-BE49-F238E27FC236}">
                  <a16:creationId xmlns:a16="http://schemas.microsoft.com/office/drawing/2014/main" id="{588F196B-95AA-4ECA-9FB6-8C90C1791BA5}"/>
                </a:ext>
              </a:extLst>
            </p:cNvPr>
            <p:cNvCxnSpPr>
              <a:cxnSpLocks/>
            </p:cNvCxnSpPr>
            <p:nvPr/>
          </p:nvCxnSpPr>
          <p:spPr>
            <a:xfrm>
              <a:off x="6614532" y="2388504"/>
              <a:ext cx="969765" cy="11142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0241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ircle(in)">
                                      <p:cBhvr>
                                        <p:cTn id="2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28D382C8-D7A7-4D39-8B0F-B59A0FB37C27}"/>
              </a:ext>
            </a:extLst>
          </p:cNvPr>
          <p:cNvSpPr>
            <a:spLocks noGrp="1"/>
          </p:cNvSpPr>
          <p:nvPr>
            <p:ph type="title"/>
          </p:nvPr>
        </p:nvSpPr>
        <p:spPr>
          <a:xfrm>
            <a:off x="200781" y="164709"/>
            <a:ext cx="5590419" cy="647946"/>
          </a:xfrm>
        </p:spPr>
        <p:txBody>
          <a:bodyPr>
            <a:normAutofit fontScale="90000"/>
          </a:bodyPr>
          <a:lstStyle/>
          <a:p>
            <a:r>
              <a:rPr lang="fr-FR" sz="4000" dirty="0">
                <a:solidFill>
                  <a:srgbClr val="002060"/>
                </a:solidFill>
              </a:rPr>
              <a:t>Le FORUM, un plus du site</a:t>
            </a:r>
          </a:p>
        </p:txBody>
      </p:sp>
      <p:pic>
        <p:nvPicPr>
          <p:cNvPr id="6" name="Image 5">
            <a:extLst>
              <a:ext uri="{FF2B5EF4-FFF2-40B4-BE49-F238E27FC236}">
                <a16:creationId xmlns:a16="http://schemas.microsoft.com/office/drawing/2014/main" id="{09D319CD-02B3-4D4B-8F8B-92119116A7B8}"/>
              </a:ext>
            </a:extLst>
          </p:cNvPr>
          <p:cNvPicPr>
            <a:picLocks noChangeAspect="1"/>
          </p:cNvPicPr>
          <p:nvPr/>
        </p:nvPicPr>
        <p:blipFill>
          <a:blip r:embed="rId2"/>
          <a:stretch>
            <a:fillRect/>
          </a:stretch>
        </p:blipFill>
        <p:spPr>
          <a:xfrm>
            <a:off x="2152074" y="965347"/>
            <a:ext cx="8546738" cy="5787398"/>
          </a:xfrm>
          <a:prstGeom prst="rect">
            <a:avLst/>
          </a:prstGeom>
        </p:spPr>
      </p:pic>
      <p:grpSp>
        <p:nvGrpSpPr>
          <p:cNvPr id="7" name="Groupe 6">
            <a:extLst>
              <a:ext uri="{FF2B5EF4-FFF2-40B4-BE49-F238E27FC236}">
                <a16:creationId xmlns:a16="http://schemas.microsoft.com/office/drawing/2014/main" id="{BC632B16-A6B0-438A-A5B5-66A83CE6D956}"/>
              </a:ext>
            </a:extLst>
          </p:cNvPr>
          <p:cNvGrpSpPr/>
          <p:nvPr/>
        </p:nvGrpSpPr>
        <p:grpSpPr>
          <a:xfrm>
            <a:off x="6521762" y="933895"/>
            <a:ext cx="5164941" cy="1839865"/>
            <a:chOff x="5082208" y="216060"/>
            <a:chExt cx="2027584" cy="981764"/>
          </a:xfrm>
        </p:grpSpPr>
        <p:grpSp>
          <p:nvGrpSpPr>
            <p:cNvPr id="8" name="Groupe 7">
              <a:extLst>
                <a:ext uri="{FF2B5EF4-FFF2-40B4-BE49-F238E27FC236}">
                  <a16:creationId xmlns:a16="http://schemas.microsoft.com/office/drawing/2014/main" id="{62ED7D6C-2C9B-4563-B112-7086109B4F58}"/>
                </a:ext>
              </a:extLst>
            </p:cNvPr>
            <p:cNvGrpSpPr/>
            <p:nvPr/>
          </p:nvGrpSpPr>
          <p:grpSpPr>
            <a:xfrm>
              <a:off x="5082208" y="216060"/>
              <a:ext cx="2027584" cy="758629"/>
              <a:chOff x="0" y="14285"/>
              <a:chExt cx="2027584" cy="617760"/>
            </a:xfrm>
          </p:grpSpPr>
          <p:sp>
            <p:nvSpPr>
              <p:cNvPr id="10" name="Rectangle : coins arrondis 9">
                <a:extLst>
                  <a:ext uri="{FF2B5EF4-FFF2-40B4-BE49-F238E27FC236}">
                    <a16:creationId xmlns:a16="http://schemas.microsoft.com/office/drawing/2014/main" id="{E67D09BA-1EED-492D-B406-9D6A35702B24}"/>
                  </a:ext>
                </a:extLst>
              </p:cNvPr>
              <p:cNvSpPr/>
              <p:nvPr/>
            </p:nvSpPr>
            <p:spPr>
              <a:xfrm>
                <a:off x="0" y="14285"/>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 coins arrondis 4">
                <a:extLst>
                  <a:ext uri="{FF2B5EF4-FFF2-40B4-BE49-F238E27FC236}">
                    <a16:creationId xmlns:a16="http://schemas.microsoft.com/office/drawing/2014/main" id="{87BD3F61-D188-41C6-B5D0-E8718BEF47D3}"/>
                  </a:ext>
                </a:extLst>
              </p:cNvPr>
              <p:cNvSpPr txBox="1"/>
              <p:nvPr/>
            </p:nvSpPr>
            <p:spPr>
              <a:xfrm>
                <a:off x="30157" y="44442"/>
                <a:ext cx="1974863" cy="55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sz="3600" kern="1200" dirty="0"/>
                  <a:t>Cliquer sur ce choix pour accéder au forum.</a:t>
                </a:r>
              </a:p>
            </p:txBody>
          </p:sp>
        </p:grpSp>
        <p:cxnSp>
          <p:nvCxnSpPr>
            <p:cNvPr id="9" name="Connecteur droit avec flèche 8">
              <a:extLst>
                <a:ext uri="{FF2B5EF4-FFF2-40B4-BE49-F238E27FC236}">
                  <a16:creationId xmlns:a16="http://schemas.microsoft.com/office/drawing/2014/main" id="{2A643E45-02FD-46E1-A646-05A0479900B6}"/>
                </a:ext>
              </a:extLst>
            </p:cNvPr>
            <p:cNvCxnSpPr>
              <a:cxnSpLocks/>
            </p:cNvCxnSpPr>
            <p:nvPr/>
          </p:nvCxnSpPr>
          <p:spPr>
            <a:xfrm>
              <a:off x="5457438" y="954439"/>
              <a:ext cx="3796" cy="243385"/>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12" name="Groupe 11">
            <a:extLst>
              <a:ext uri="{FF2B5EF4-FFF2-40B4-BE49-F238E27FC236}">
                <a16:creationId xmlns:a16="http://schemas.microsoft.com/office/drawing/2014/main" id="{B9286D2D-9E6A-4B11-8FFA-EF4F7E925105}"/>
              </a:ext>
            </a:extLst>
          </p:cNvPr>
          <p:cNvGrpSpPr/>
          <p:nvPr/>
        </p:nvGrpSpPr>
        <p:grpSpPr>
          <a:xfrm>
            <a:off x="2666999" y="775023"/>
            <a:ext cx="3964522" cy="2966731"/>
            <a:chOff x="4799492" y="216060"/>
            <a:chExt cx="2310300" cy="1439094"/>
          </a:xfrm>
        </p:grpSpPr>
        <p:grpSp>
          <p:nvGrpSpPr>
            <p:cNvPr id="13" name="Groupe 12">
              <a:extLst>
                <a:ext uri="{FF2B5EF4-FFF2-40B4-BE49-F238E27FC236}">
                  <a16:creationId xmlns:a16="http://schemas.microsoft.com/office/drawing/2014/main" id="{0C6C0159-BDB5-4734-9F02-6E13F4E6D34D}"/>
                </a:ext>
              </a:extLst>
            </p:cNvPr>
            <p:cNvGrpSpPr/>
            <p:nvPr/>
          </p:nvGrpSpPr>
          <p:grpSpPr>
            <a:xfrm>
              <a:off x="5082208" y="216060"/>
              <a:ext cx="2027584" cy="758629"/>
              <a:chOff x="0" y="14285"/>
              <a:chExt cx="2027584" cy="617760"/>
            </a:xfrm>
          </p:grpSpPr>
          <p:sp>
            <p:nvSpPr>
              <p:cNvPr id="15" name="Rectangle : coins arrondis 14">
                <a:extLst>
                  <a:ext uri="{FF2B5EF4-FFF2-40B4-BE49-F238E27FC236}">
                    <a16:creationId xmlns:a16="http://schemas.microsoft.com/office/drawing/2014/main" id="{FA1C9023-A743-41E9-971C-A69F52D946A9}"/>
                  </a:ext>
                </a:extLst>
              </p:cNvPr>
              <p:cNvSpPr/>
              <p:nvPr/>
            </p:nvSpPr>
            <p:spPr>
              <a:xfrm>
                <a:off x="0" y="14285"/>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 coins arrondis 4">
                <a:extLst>
                  <a:ext uri="{FF2B5EF4-FFF2-40B4-BE49-F238E27FC236}">
                    <a16:creationId xmlns:a16="http://schemas.microsoft.com/office/drawing/2014/main" id="{37797415-1327-48A5-AA1A-C5A073B2E1A4}"/>
                  </a:ext>
                </a:extLst>
              </p:cNvPr>
              <p:cNvSpPr txBox="1"/>
              <p:nvPr/>
            </p:nvSpPr>
            <p:spPr>
              <a:xfrm>
                <a:off x="30157" y="44442"/>
                <a:ext cx="1967270" cy="55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sz="2400" kern="1200" dirty="0"/>
                  <a:t>Entrer dans ce forum pour discuter des donnes jouées au club par exemple</a:t>
                </a:r>
              </a:p>
            </p:txBody>
          </p:sp>
        </p:grpSp>
        <p:cxnSp>
          <p:nvCxnSpPr>
            <p:cNvPr id="14" name="Connecteur droit avec flèche 13">
              <a:extLst>
                <a:ext uri="{FF2B5EF4-FFF2-40B4-BE49-F238E27FC236}">
                  <a16:creationId xmlns:a16="http://schemas.microsoft.com/office/drawing/2014/main" id="{CBAF97F9-0F7F-4BA2-A597-804A5C7DDCF3}"/>
                </a:ext>
              </a:extLst>
            </p:cNvPr>
            <p:cNvCxnSpPr>
              <a:cxnSpLocks/>
              <a:stCxn id="15" idx="2"/>
            </p:cNvCxnSpPr>
            <p:nvPr/>
          </p:nvCxnSpPr>
          <p:spPr>
            <a:xfrm flipH="1">
              <a:off x="4799492" y="974689"/>
              <a:ext cx="1296508" cy="680465"/>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17" name="Groupe 16">
            <a:extLst>
              <a:ext uri="{FF2B5EF4-FFF2-40B4-BE49-F238E27FC236}">
                <a16:creationId xmlns:a16="http://schemas.microsoft.com/office/drawing/2014/main" id="{6126B07F-6FFF-4534-9A73-13DD27437F4C}"/>
              </a:ext>
            </a:extLst>
          </p:cNvPr>
          <p:cNvGrpSpPr/>
          <p:nvPr/>
        </p:nvGrpSpPr>
        <p:grpSpPr>
          <a:xfrm>
            <a:off x="53383" y="1361797"/>
            <a:ext cx="3506510" cy="2677835"/>
            <a:chOff x="5082208" y="197131"/>
            <a:chExt cx="2043396" cy="1000043"/>
          </a:xfrm>
        </p:grpSpPr>
        <p:grpSp>
          <p:nvGrpSpPr>
            <p:cNvPr id="18" name="Groupe 17">
              <a:extLst>
                <a:ext uri="{FF2B5EF4-FFF2-40B4-BE49-F238E27FC236}">
                  <a16:creationId xmlns:a16="http://schemas.microsoft.com/office/drawing/2014/main" id="{7C7A5CE1-372B-43AC-980C-7CF7D272D317}"/>
                </a:ext>
              </a:extLst>
            </p:cNvPr>
            <p:cNvGrpSpPr/>
            <p:nvPr/>
          </p:nvGrpSpPr>
          <p:grpSpPr>
            <a:xfrm>
              <a:off x="5082208" y="197131"/>
              <a:ext cx="2043396" cy="777558"/>
              <a:chOff x="0" y="-1128"/>
              <a:chExt cx="2043396" cy="633173"/>
            </a:xfrm>
          </p:grpSpPr>
          <p:sp>
            <p:nvSpPr>
              <p:cNvPr id="20" name="Rectangle : coins arrondis 19">
                <a:extLst>
                  <a:ext uri="{FF2B5EF4-FFF2-40B4-BE49-F238E27FC236}">
                    <a16:creationId xmlns:a16="http://schemas.microsoft.com/office/drawing/2014/main" id="{90CE8547-0B99-4E01-BBDD-29065CFF11DE}"/>
                  </a:ext>
                </a:extLst>
              </p:cNvPr>
              <p:cNvSpPr/>
              <p:nvPr/>
            </p:nvSpPr>
            <p:spPr>
              <a:xfrm>
                <a:off x="0" y="14285"/>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ectangle : coins arrondis 4">
                <a:extLst>
                  <a:ext uri="{FF2B5EF4-FFF2-40B4-BE49-F238E27FC236}">
                    <a16:creationId xmlns:a16="http://schemas.microsoft.com/office/drawing/2014/main" id="{6A400739-A4CD-4392-A168-A6F08D2BB0FB}"/>
                  </a:ext>
                </a:extLst>
              </p:cNvPr>
              <p:cNvSpPr txBox="1"/>
              <p:nvPr/>
            </p:nvSpPr>
            <p:spPr>
              <a:xfrm>
                <a:off x="76126" y="-1128"/>
                <a:ext cx="1967270" cy="6177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defTabSz="711200">
                  <a:lnSpc>
                    <a:spcPct val="90000"/>
                  </a:lnSpc>
                  <a:spcBef>
                    <a:spcPct val="0"/>
                  </a:spcBef>
                  <a:spcAft>
                    <a:spcPct val="35000"/>
                  </a:spcAft>
                </a:pPr>
                <a:r>
                  <a:rPr lang="fr-FR" sz="2400" dirty="0"/>
                  <a:t>Entrer dans ce forum pour proposer des « objets » à vendre, à donner, à échanger, à acheter…</a:t>
                </a:r>
                <a:endParaRPr lang="fr-FR" sz="2400" kern="1200" dirty="0"/>
              </a:p>
            </p:txBody>
          </p:sp>
        </p:grpSp>
        <p:cxnSp>
          <p:nvCxnSpPr>
            <p:cNvPr id="19" name="Connecteur droit avec flèche 18">
              <a:extLst>
                <a:ext uri="{FF2B5EF4-FFF2-40B4-BE49-F238E27FC236}">
                  <a16:creationId xmlns:a16="http://schemas.microsoft.com/office/drawing/2014/main" id="{017BF940-F1DD-4A41-ABD5-534B38F2711B}"/>
                </a:ext>
              </a:extLst>
            </p:cNvPr>
            <p:cNvCxnSpPr>
              <a:cxnSpLocks/>
              <a:stCxn id="20" idx="2"/>
            </p:cNvCxnSpPr>
            <p:nvPr/>
          </p:nvCxnSpPr>
          <p:spPr>
            <a:xfrm>
              <a:off x="6096000" y="974689"/>
              <a:ext cx="383462" cy="222485"/>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22" name="Groupe 21">
            <a:extLst>
              <a:ext uri="{FF2B5EF4-FFF2-40B4-BE49-F238E27FC236}">
                <a16:creationId xmlns:a16="http://schemas.microsoft.com/office/drawing/2014/main" id="{571BF1AB-BB6E-41F6-83FA-A44D434C56ED}"/>
              </a:ext>
            </a:extLst>
          </p:cNvPr>
          <p:cNvGrpSpPr/>
          <p:nvPr/>
        </p:nvGrpSpPr>
        <p:grpSpPr>
          <a:xfrm>
            <a:off x="2894975" y="2717732"/>
            <a:ext cx="3531125" cy="1549468"/>
            <a:chOff x="5082208" y="216060"/>
            <a:chExt cx="2057740" cy="889228"/>
          </a:xfrm>
        </p:grpSpPr>
        <p:grpSp>
          <p:nvGrpSpPr>
            <p:cNvPr id="23" name="Groupe 22">
              <a:extLst>
                <a:ext uri="{FF2B5EF4-FFF2-40B4-BE49-F238E27FC236}">
                  <a16:creationId xmlns:a16="http://schemas.microsoft.com/office/drawing/2014/main" id="{7D9088B6-60E4-4525-B5A4-5447253162D2}"/>
                </a:ext>
              </a:extLst>
            </p:cNvPr>
            <p:cNvGrpSpPr/>
            <p:nvPr/>
          </p:nvGrpSpPr>
          <p:grpSpPr>
            <a:xfrm>
              <a:off x="5082208" y="216060"/>
              <a:ext cx="2057740" cy="758629"/>
              <a:chOff x="0" y="14285"/>
              <a:chExt cx="2057740" cy="617760"/>
            </a:xfrm>
          </p:grpSpPr>
          <p:sp>
            <p:nvSpPr>
              <p:cNvPr id="25" name="Rectangle : coins arrondis 24">
                <a:extLst>
                  <a:ext uri="{FF2B5EF4-FFF2-40B4-BE49-F238E27FC236}">
                    <a16:creationId xmlns:a16="http://schemas.microsoft.com/office/drawing/2014/main" id="{81ED4DFD-768C-4E94-BD28-539E8F266571}"/>
                  </a:ext>
                </a:extLst>
              </p:cNvPr>
              <p:cNvSpPr/>
              <p:nvPr/>
            </p:nvSpPr>
            <p:spPr>
              <a:xfrm>
                <a:off x="0" y="14285"/>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ectangle : coins arrondis 4">
                <a:extLst>
                  <a:ext uri="{FF2B5EF4-FFF2-40B4-BE49-F238E27FC236}">
                    <a16:creationId xmlns:a16="http://schemas.microsoft.com/office/drawing/2014/main" id="{82B63ED6-85D9-4064-A984-A01F2260FE55}"/>
                  </a:ext>
                </a:extLst>
              </p:cNvPr>
              <p:cNvSpPr txBox="1"/>
              <p:nvPr/>
            </p:nvSpPr>
            <p:spPr>
              <a:xfrm>
                <a:off x="90470" y="59489"/>
                <a:ext cx="1967270" cy="55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sz="2400" kern="1200" dirty="0"/>
                  <a:t>Entrer dans ce forum pour chercher, trouver un partenaire.</a:t>
                </a:r>
              </a:p>
            </p:txBody>
          </p:sp>
        </p:grpSp>
        <p:cxnSp>
          <p:nvCxnSpPr>
            <p:cNvPr id="24" name="Connecteur droit avec flèche 23">
              <a:extLst>
                <a:ext uri="{FF2B5EF4-FFF2-40B4-BE49-F238E27FC236}">
                  <a16:creationId xmlns:a16="http://schemas.microsoft.com/office/drawing/2014/main" id="{76B1F6A0-8C06-4A6D-BF1C-9B73B205ABE9}"/>
                </a:ext>
              </a:extLst>
            </p:cNvPr>
            <p:cNvCxnSpPr>
              <a:cxnSpLocks/>
              <a:stCxn id="25" idx="2"/>
            </p:cNvCxnSpPr>
            <p:nvPr/>
          </p:nvCxnSpPr>
          <p:spPr>
            <a:xfrm flipH="1">
              <a:off x="6096000" y="974689"/>
              <a:ext cx="1" cy="13059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3" name="Groupe 2">
            <a:extLst>
              <a:ext uri="{FF2B5EF4-FFF2-40B4-BE49-F238E27FC236}">
                <a16:creationId xmlns:a16="http://schemas.microsoft.com/office/drawing/2014/main" id="{460A5BC6-36CB-425A-B182-71806619CCBD}"/>
              </a:ext>
            </a:extLst>
          </p:cNvPr>
          <p:cNvGrpSpPr/>
          <p:nvPr/>
        </p:nvGrpSpPr>
        <p:grpSpPr>
          <a:xfrm>
            <a:off x="4522577" y="5008865"/>
            <a:ext cx="4581656" cy="1684426"/>
            <a:chOff x="4522577" y="5008865"/>
            <a:chExt cx="4581656" cy="1684426"/>
          </a:xfrm>
        </p:grpSpPr>
        <p:grpSp>
          <p:nvGrpSpPr>
            <p:cNvPr id="30" name="Groupe 29">
              <a:extLst>
                <a:ext uri="{FF2B5EF4-FFF2-40B4-BE49-F238E27FC236}">
                  <a16:creationId xmlns:a16="http://schemas.microsoft.com/office/drawing/2014/main" id="{7E336CD3-A60D-4218-9E66-2A06F8A462AA}"/>
                </a:ext>
              </a:extLst>
            </p:cNvPr>
            <p:cNvGrpSpPr/>
            <p:nvPr/>
          </p:nvGrpSpPr>
          <p:grpSpPr>
            <a:xfrm>
              <a:off x="5543059" y="5008865"/>
              <a:ext cx="3561174" cy="1684426"/>
              <a:chOff x="61875" y="263190"/>
              <a:chExt cx="2075251" cy="617760"/>
            </a:xfrm>
          </p:grpSpPr>
          <p:sp>
            <p:nvSpPr>
              <p:cNvPr id="32" name="Rectangle : coins arrondis 31">
                <a:extLst>
                  <a:ext uri="{FF2B5EF4-FFF2-40B4-BE49-F238E27FC236}">
                    <a16:creationId xmlns:a16="http://schemas.microsoft.com/office/drawing/2014/main" id="{15C2CD1F-9D1E-499A-A355-C386781874F8}"/>
                  </a:ext>
                </a:extLst>
              </p:cNvPr>
              <p:cNvSpPr/>
              <p:nvPr/>
            </p:nvSpPr>
            <p:spPr>
              <a:xfrm>
                <a:off x="61875" y="263190"/>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Rectangle : coins arrondis 4">
                <a:extLst>
                  <a:ext uri="{FF2B5EF4-FFF2-40B4-BE49-F238E27FC236}">
                    <a16:creationId xmlns:a16="http://schemas.microsoft.com/office/drawing/2014/main" id="{575CEBFE-ABAD-4DE2-B0BC-F3A5222B3DC3}"/>
                  </a:ext>
                </a:extLst>
              </p:cNvPr>
              <p:cNvSpPr txBox="1"/>
              <p:nvPr/>
            </p:nvSpPr>
            <p:spPr>
              <a:xfrm>
                <a:off x="169856" y="303821"/>
                <a:ext cx="1967270" cy="521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sz="2400" kern="1200" dirty="0"/>
                  <a:t>Vous trouverez ici les informations légales (club et politique de confidentialité).</a:t>
                </a:r>
              </a:p>
            </p:txBody>
          </p:sp>
        </p:grpSp>
        <p:sp>
          <p:nvSpPr>
            <p:cNvPr id="2" name="Flèche : droite 1">
              <a:extLst>
                <a:ext uri="{FF2B5EF4-FFF2-40B4-BE49-F238E27FC236}">
                  <a16:creationId xmlns:a16="http://schemas.microsoft.com/office/drawing/2014/main" id="{BE1CEF77-5EE6-421B-B0C6-169074AF4DB1}"/>
                </a:ext>
              </a:extLst>
            </p:cNvPr>
            <p:cNvSpPr/>
            <p:nvPr/>
          </p:nvSpPr>
          <p:spPr>
            <a:xfrm rot="10800000">
              <a:off x="4522577" y="5661904"/>
              <a:ext cx="1020482" cy="286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650920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FE10F7-8B64-460E-B0D9-D5899E57BF5D}"/>
              </a:ext>
            </a:extLst>
          </p:cNvPr>
          <p:cNvSpPr>
            <a:spLocks noGrp="1"/>
          </p:cNvSpPr>
          <p:nvPr>
            <p:ph type="title"/>
          </p:nvPr>
        </p:nvSpPr>
        <p:spPr>
          <a:xfrm>
            <a:off x="121403" y="128266"/>
            <a:ext cx="11949194" cy="688760"/>
          </a:xfrm>
        </p:spPr>
        <p:txBody>
          <a:bodyPr>
            <a:normAutofit/>
          </a:bodyPr>
          <a:lstStyle/>
          <a:p>
            <a:r>
              <a:rPr lang="fr-FR" sz="3600" dirty="0">
                <a:solidFill>
                  <a:srgbClr val="002060"/>
                </a:solidFill>
              </a:rPr>
              <a:t>Liste des tournois et compétitions concernés</a:t>
            </a:r>
          </a:p>
        </p:txBody>
      </p:sp>
      <p:pic>
        <p:nvPicPr>
          <p:cNvPr id="11" name="Image 10">
            <a:extLst>
              <a:ext uri="{FF2B5EF4-FFF2-40B4-BE49-F238E27FC236}">
                <a16:creationId xmlns:a16="http://schemas.microsoft.com/office/drawing/2014/main" id="{1E738C30-6201-459E-A66F-93BC9B58C37D}"/>
              </a:ext>
            </a:extLst>
          </p:cNvPr>
          <p:cNvPicPr>
            <a:picLocks noChangeAspect="1"/>
          </p:cNvPicPr>
          <p:nvPr/>
        </p:nvPicPr>
        <p:blipFill>
          <a:blip r:embed="rId2"/>
          <a:stretch>
            <a:fillRect/>
          </a:stretch>
        </p:blipFill>
        <p:spPr>
          <a:xfrm>
            <a:off x="1715890" y="913311"/>
            <a:ext cx="9326277" cy="5858693"/>
          </a:xfrm>
          <a:prstGeom prst="rect">
            <a:avLst/>
          </a:prstGeom>
        </p:spPr>
      </p:pic>
      <p:grpSp>
        <p:nvGrpSpPr>
          <p:cNvPr id="4" name="Groupe 3">
            <a:extLst>
              <a:ext uri="{FF2B5EF4-FFF2-40B4-BE49-F238E27FC236}">
                <a16:creationId xmlns:a16="http://schemas.microsoft.com/office/drawing/2014/main" id="{47576232-6042-4764-B971-211199E14E3B}"/>
              </a:ext>
            </a:extLst>
          </p:cNvPr>
          <p:cNvGrpSpPr/>
          <p:nvPr/>
        </p:nvGrpSpPr>
        <p:grpSpPr>
          <a:xfrm>
            <a:off x="836025" y="1602071"/>
            <a:ext cx="5259975" cy="2532733"/>
            <a:chOff x="836025" y="1602071"/>
            <a:chExt cx="5259975" cy="2532733"/>
          </a:xfrm>
        </p:grpSpPr>
        <p:grpSp>
          <p:nvGrpSpPr>
            <p:cNvPr id="12" name="Groupe 11">
              <a:extLst>
                <a:ext uri="{FF2B5EF4-FFF2-40B4-BE49-F238E27FC236}">
                  <a16:creationId xmlns:a16="http://schemas.microsoft.com/office/drawing/2014/main" id="{8E3D3961-8AF7-4A97-8593-B248E9BD2432}"/>
                </a:ext>
              </a:extLst>
            </p:cNvPr>
            <p:cNvGrpSpPr/>
            <p:nvPr/>
          </p:nvGrpSpPr>
          <p:grpSpPr>
            <a:xfrm>
              <a:off x="836025" y="1602071"/>
              <a:ext cx="5259975" cy="2532733"/>
              <a:chOff x="3606886" y="865322"/>
              <a:chExt cx="2134358" cy="1351483"/>
            </a:xfrm>
          </p:grpSpPr>
          <p:grpSp>
            <p:nvGrpSpPr>
              <p:cNvPr id="13" name="Groupe 12">
                <a:extLst>
                  <a:ext uri="{FF2B5EF4-FFF2-40B4-BE49-F238E27FC236}">
                    <a16:creationId xmlns:a16="http://schemas.microsoft.com/office/drawing/2014/main" id="{CE55FEE6-AD78-4BBA-96DD-720D3266E9A6}"/>
                  </a:ext>
                </a:extLst>
              </p:cNvPr>
              <p:cNvGrpSpPr/>
              <p:nvPr/>
            </p:nvGrpSpPr>
            <p:grpSpPr>
              <a:xfrm>
                <a:off x="3606886" y="865322"/>
                <a:ext cx="2134358" cy="758629"/>
                <a:chOff x="-1475322" y="542986"/>
                <a:chExt cx="2134358" cy="617760"/>
              </a:xfrm>
            </p:grpSpPr>
            <p:sp>
              <p:nvSpPr>
                <p:cNvPr id="15" name="Rectangle : coins arrondis 14">
                  <a:extLst>
                    <a:ext uri="{FF2B5EF4-FFF2-40B4-BE49-F238E27FC236}">
                      <a16:creationId xmlns:a16="http://schemas.microsoft.com/office/drawing/2014/main" id="{3CE73EE2-EB98-42CB-A0D3-B7CB09D1DFA0}"/>
                    </a:ext>
                  </a:extLst>
                </p:cNvPr>
                <p:cNvSpPr/>
                <p:nvPr/>
              </p:nvSpPr>
              <p:spPr>
                <a:xfrm>
                  <a:off x="-1475322" y="542986"/>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 coins arrondis 4">
                  <a:extLst>
                    <a:ext uri="{FF2B5EF4-FFF2-40B4-BE49-F238E27FC236}">
                      <a16:creationId xmlns:a16="http://schemas.microsoft.com/office/drawing/2014/main" id="{D0936A67-BCB4-4675-ACC3-CFF90CADF172}"/>
                    </a:ext>
                  </a:extLst>
                </p:cNvPr>
                <p:cNvSpPr txBox="1"/>
                <p:nvPr/>
              </p:nvSpPr>
              <p:spPr>
                <a:xfrm>
                  <a:off x="-1308234" y="561462"/>
                  <a:ext cx="1967270" cy="55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sz="3600" kern="1200" dirty="0"/>
                    <a:t>Sélectionner le sujet qui vous intéresse.</a:t>
                  </a:r>
                </a:p>
              </p:txBody>
            </p:sp>
          </p:grpSp>
          <p:cxnSp>
            <p:nvCxnSpPr>
              <p:cNvPr id="14" name="Connecteur droit avec flèche 13">
                <a:extLst>
                  <a:ext uri="{FF2B5EF4-FFF2-40B4-BE49-F238E27FC236}">
                    <a16:creationId xmlns:a16="http://schemas.microsoft.com/office/drawing/2014/main" id="{C2AB9E51-22C8-4440-9DF7-0D6837682A86}"/>
                  </a:ext>
                </a:extLst>
              </p:cNvPr>
              <p:cNvCxnSpPr>
                <a:stCxn id="15" idx="2"/>
              </p:cNvCxnSpPr>
              <p:nvPr/>
            </p:nvCxnSpPr>
            <p:spPr>
              <a:xfrm>
                <a:off x="4620678" y="1623951"/>
                <a:ext cx="0" cy="592854"/>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sp>
          <p:nvSpPr>
            <p:cNvPr id="3" name="Rectangle : coins arrondis 2">
              <a:extLst>
                <a:ext uri="{FF2B5EF4-FFF2-40B4-BE49-F238E27FC236}">
                  <a16:creationId xmlns:a16="http://schemas.microsoft.com/office/drawing/2014/main" id="{42E20BD0-5187-4496-ABAC-5DF3720E32A4}"/>
                </a:ext>
              </a:extLst>
            </p:cNvPr>
            <p:cNvSpPr/>
            <p:nvPr/>
          </p:nvSpPr>
          <p:spPr>
            <a:xfrm>
              <a:off x="1792085" y="3728660"/>
              <a:ext cx="533393" cy="32480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3436235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CC2A305-A6E5-4869-A7E1-A3B321C5739D}"/>
              </a:ext>
            </a:extLst>
          </p:cNvPr>
          <p:cNvPicPr>
            <a:picLocks noChangeAspect="1"/>
          </p:cNvPicPr>
          <p:nvPr/>
        </p:nvPicPr>
        <p:blipFill>
          <a:blip r:embed="rId2"/>
          <a:stretch>
            <a:fillRect/>
          </a:stretch>
        </p:blipFill>
        <p:spPr>
          <a:xfrm>
            <a:off x="2987913" y="1080656"/>
            <a:ext cx="8151142" cy="5605990"/>
          </a:xfrm>
          <a:prstGeom prst="rect">
            <a:avLst/>
          </a:prstGeom>
        </p:spPr>
      </p:pic>
      <p:sp>
        <p:nvSpPr>
          <p:cNvPr id="5" name="Titre 1">
            <a:extLst>
              <a:ext uri="{FF2B5EF4-FFF2-40B4-BE49-F238E27FC236}">
                <a16:creationId xmlns:a16="http://schemas.microsoft.com/office/drawing/2014/main" id="{CA85FA1B-8827-4D67-A12D-22204B6ADB31}"/>
              </a:ext>
            </a:extLst>
          </p:cNvPr>
          <p:cNvSpPr>
            <a:spLocks noGrp="1"/>
          </p:cNvSpPr>
          <p:nvPr>
            <p:ph type="title"/>
          </p:nvPr>
        </p:nvSpPr>
        <p:spPr>
          <a:xfrm>
            <a:off x="136903" y="114711"/>
            <a:ext cx="8979389" cy="821119"/>
          </a:xfrm>
          <a:noFill/>
        </p:spPr>
        <p:txBody>
          <a:bodyPr>
            <a:normAutofit fontScale="90000"/>
          </a:bodyPr>
          <a:lstStyle/>
          <a:p>
            <a:r>
              <a:rPr lang="fr-FR" sz="2400" dirty="0">
                <a:solidFill>
                  <a:srgbClr val="002060"/>
                </a:solidFill>
              </a:rPr>
              <a:t>Contenu de Forum </a:t>
            </a:r>
            <a:r>
              <a:rPr lang="fr-FR" sz="2400" dirty="0">
                <a:solidFill>
                  <a:srgbClr val="002060"/>
                </a:solidFill>
                <a:sym typeface="Wingdings" panose="05000000000000000000" pitchFamily="2" charset="2"/>
              </a:rPr>
              <a:t> </a:t>
            </a:r>
            <a:r>
              <a:rPr lang="fr-FR" sz="2400" dirty="0">
                <a:solidFill>
                  <a:srgbClr val="002060"/>
                </a:solidFill>
              </a:rPr>
              <a:t>Trouver un partenaire pour un tournoi ou une compétition </a:t>
            </a:r>
            <a:r>
              <a:rPr lang="fr-FR" sz="2400" dirty="0">
                <a:solidFill>
                  <a:srgbClr val="002060"/>
                </a:solidFill>
                <a:sym typeface="Wingdings" panose="05000000000000000000" pitchFamily="2" charset="2"/>
              </a:rPr>
              <a:t> </a:t>
            </a:r>
            <a:r>
              <a:rPr lang="fr-FR" sz="2400" dirty="0">
                <a:solidFill>
                  <a:srgbClr val="002060"/>
                </a:solidFill>
              </a:rPr>
              <a:t>Trouver un(e) partenaire pour le tournoi du mardi soir</a:t>
            </a:r>
          </a:p>
        </p:txBody>
      </p:sp>
      <p:grpSp>
        <p:nvGrpSpPr>
          <p:cNvPr id="6" name="Groupe 5">
            <a:extLst>
              <a:ext uri="{FF2B5EF4-FFF2-40B4-BE49-F238E27FC236}">
                <a16:creationId xmlns:a16="http://schemas.microsoft.com/office/drawing/2014/main" id="{5A66527F-7AA7-4C06-B8C8-BF2F747380BD}"/>
              </a:ext>
            </a:extLst>
          </p:cNvPr>
          <p:cNvGrpSpPr/>
          <p:nvPr/>
        </p:nvGrpSpPr>
        <p:grpSpPr>
          <a:xfrm>
            <a:off x="4045526" y="1330036"/>
            <a:ext cx="6898673" cy="4409845"/>
            <a:chOff x="4626977" y="943931"/>
            <a:chExt cx="2799298" cy="1395890"/>
          </a:xfrm>
        </p:grpSpPr>
        <p:grpSp>
          <p:nvGrpSpPr>
            <p:cNvPr id="7" name="Groupe 6">
              <a:extLst>
                <a:ext uri="{FF2B5EF4-FFF2-40B4-BE49-F238E27FC236}">
                  <a16:creationId xmlns:a16="http://schemas.microsoft.com/office/drawing/2014/main" id="{B1A9F0DC-7F32-4008-84AB-45138F9F67D5}"/>
                </a:ext>
              </a:extLst>
            </p:cNvPr>
            <p:cNvGrpSpPr/>
            <p:nvPr/>
          </p:nvGrpSpPr>
          <p:grpSpPr>
            <a:xfrm>
              <a:off x="5398691" y="943931"/>
              <a:ext cx="2027584" cy="1395890"/>
              <a:chOff x="316483" y="606998"/>
              <a:chExt cx="2027584" cy="1136690"/>
            </a:xfrm>
          </p:grpSpPr>
          <p:sp>
            <p:nvSpPr>
              <p:cNvPr id="9" name="Rectangle : coins arrondis 8">
                <a:extLst>
                  <a:ext uri="{FF2B5EF4-FFF2-40B4-BE49-F238E27FC236}">
                    <a16:creationId xmlns:a16="http://schemas.microsoft.com/office/drawing/2014/main" id="{4C4FC74A-61C9-4033-A064-1F0E3011E264}"/>
                  </a:ext>
                </a:extLst>
              </p:cNvPr>
              <p:cNvSpPr/>
              <p:nvPr/>
            </p:nvSpPr>
            <p:spPr>
              <a:xfrm>
                <a:off x="316483" y="606998"/>
                <a:ext cx="2027584" cy="64995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3600" dirty="0"/>
                  <a:t>Vous devez vous connecter avec vos identifiants pour participer au forum.</a:t>
                </a:r>
              </a:p>
              <a:p>
                <a:endParaRPr lang="fr-FR" dirty="0"/>
              </a:p>
            </p:txBody>
          </p:sp>
          <p:sp>
            <p:nvSpPr>
              <p:cNvPr id="10" name="Rectangle : coins arrondis 4">
                <a:extLst>
                  <a:ext uri="{FF2B5EF4-FFF2-40B4-BE49-F238E27FC236}">
                    <a16:creationId xmlns:a16="http://schemas.microsoft.com/office/drawing/2014/main" id="{4B7B9C3C-C659-4DA9-95F8-76FEB138BCE4}"/>
                  </a:ext>
                </a:extLst>
              </p:cNvPr>
              <p:cNvSpPr txBox="1"/>
              <p:nvPr/>
            </p:nvSpPr>
            <p:spPr>
              <a:xfrm>
                <a:off x="376797" y="1020019"/>
                <a:ext cx="1967270" cy="7236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endParaRPr lang="fr-FR" sz="3600" kern="1200" dirty="0"/>
              </a:p>
            </p:txBody>
          </p:sp>
        </p:grpSp>
        <p:cxnSp>
          <p:nvCxnSpPr>
            <p:cNvPr id="8" name="Connecteur droit avec flèche 7">
              <a:extLst>
                <a:ext uri="{FF2B5EF4-FFF2-40B4-BE49-F238E27FC236}">
                  <a16:creationId xmlns:a16="http://schemas.microsoft.com/office/drawing/2014/main" id="{E82C4F99-6B2B-4C92-9D44-B65E15450B2D}"/>
                </a:ext>
              </a:extLst>
            </p:cNvPr>
            <p:cNvCxnSpPr>
              <a:cxnSpLocks/>
            </p:cNvCxnSpPr>
            <p:nvPr/>
          </p:nvCxnSpPr>
          <p:spPr>
            <a:xfrm flipH="1" flipV="1">
              <a:off x="4626977" y="943931"/>
              <a:ext cx="771714" cy="363998"/>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sp>
        <p:nvSpPr>
          <p:cNvPr id="17" name="Rectangle 16">
            <a:extLst>
              <a:ext uri="{FF2B5EF4-FFF2-40B4-BE49-F238E27FC236}">
                <a16:creationId xmlns:a16="http://schemas.microsoft.com/office/drawing/2014/main" id="{7AC8C7F4-C38F-44BA-8CB7-92AB68CFEAB1}"/>
              </a:ext>
            </a:extLst>
          </p:cNvPr>
          <p:cNvSpPr/>
          <p:nvPr/>
        </p:nvSpPr>
        <p:spPr>
          <a:xfrm>
            <a:off x="2987913" y="6317673"/>
            <a:ext cx="3108087" cy="425616"/>
          </a:xfrm>
          <a:prstGeom prst="rect">
            <a:avLst/>
          </a:prstGeom>
          <a:noFill/>
          <a:ln w="57150"/>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2" name="Rectangle : coins arrondis 1">
            <a:extLst>
              <a:ext uri="{FF2B5EF4-FFF2-40B4-BE49-F238E27FC236}">
                <a16:creationId xmlns:a16="http://schemas.microsoft.com/office/drawing/2014/main" id="{1E6A5939-3E14-4570-935B-E740FFC3A23A}"/>
              </a:ext>
            </a:extLst>
          </p:cNvPr>
          <p:cNvSpPr/>
          <p:nvPr/>
        </p:nvSpPr>
        <p:spPr>
          <a:xfrm>
            <a:off x="66266" y="114711"/>
            <a:ext cx="8979389" cy="81188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7204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2BA8818-0E9C-4C9A-A318-E8924035A54F}"/>
              </a:ext>
            </a:extLst>
          </p:cNvPr>
          <p:cNvPicPr>
            <a:picLocks noChangeAspect="1"/>
          </p:cNvPicPr>
          <p:nvPr/>
        </p:nvPicPr>
        <p:blipFill>
          <a:blip r:embed="rId2"/>
          <a:stretch>
            <a:fillRect/>
          </a:stretch>
        </p:blipFill>
        <p:spPr>
          <a:xfrm>
            <a:off x="3657601" y="798653"/>
            <a:ext cx="7732869" cy="5664406"/>
          </a:xfrm>
          <a:prstGeom prst="rect">
            <a:avLst/>
          </a:prstGeom>
        </p:spPr>
      </p:pic>
      <p:sp>
        <p:nvSpPr>
          <p:cNvPr id="5" name="Titre 1">
            <a:extLst>
              <a:ext uri="{FF2B5EF4-FFF2-40B4-BE49-F238E27FC236}">
                <a16:creationId xmlns:a16="http://schemas.microsoft.com/office/drawing/2014/main" id="{EC8885FE-D161-4D54-93A8-37324F303530}"/>
              </a:ext>
            </a:extLst>
          </p:cNvPr>
          <p:cNvSpPr>
            <a:spLocks noGrp="1"/>
          </p:cNvSpPr>
          <p:nvPr>
            <p:ph type="title"/>
          </p:nvPr>
        </p:nvSpPr>
        <p:spPr>
          <a:xfrm>
            <a:off x="121403" y="128266"/>
            <a:ext cx="9893153" cy="670387"/>
          </a:xfrm>
        </p:spPr>
        <p:txBody>
          <a:bodyPr>
            <a:normAutofit fontScale="90000"/>
          </a:bodyPr>
          <a:lstStyle/>
          <a:p>
            <a:r>
              <a:rPr lang="fr-FR" dirty="0">
                <a:solidFill>
                  <a:srgbClr val="002060"/>
                </a:solidFill>
              </a:rPr>
              <a:t>Une fois connecté, vous pouvez saisir votre demande</a:t>
            </a:r>
            <a:endParaRPr lang="fr-FR" sz="3600" dirty="0">
              <a:solidFill>
                <a:srgbClr val="002060"/>
              </a:solidFill>
            </a:endParaRPr>
          </a:p>
        </p:txBody>
      </p:sp>
      <p:grpSp>
        <p:nvGrpSpPr>
          <p:cNvPr id="11" name="Groupe 10">
            <a:extLst>
              <a:ext uri="{FF2B5EF4-FFF2-40B4-BE49-F238E27FC236}">
                <a16:creationId xmlns:a16="http://schemas.microsoft.com/office/drawing/2014/main" id="{DAD35B8A-87A9-495A-B1FB-9673015E818C}"/>
              </a:ext>
            </a:extLst>
          </p:cNvPr>
          <p:cNvGrpSpPr/>
          <p:nvPr/>
        </p:nvGrpSpPr>
        <p:grpSpPr>
          <a:xfrm>
            <a:off x="271305" y="1620456"/>
            <a:ext cx="3044842" cy="2673752"/>
            <a:chOff x="271305" y="1620456"/>
            <a:chExt cx="3044842" cy="2673752"/>
          </a:xfrm>
        </p:grpSpPr>
        <p:sp>
          <p:nvSpPr>
            <p:cNvPr id="6" name="Accolade ouvrante 5">
              <a:extLst>
                <a:ext uri="{FF2B5EF4-FFF2-40B4-BE49-F238E27FC236}">
                  <a16:creationId xmlns:a16="http://schemas.microsoft.com/office/drawing/2014/main" id="{0ED6F914-E2B8-4A49-B753-0AE0A6621253}"/>
                </a:ext>
              </a:extLst>
            </p:cNvPr>
            <p:cNvSpPr/>
            <p:nvPr/>
          </p:nvSpPr>
          <p:spPr>
            <a:xfrm>
              <a:off x="3050509" y="1620456"/>
              <a:ext cx="265638" cy="2673752"/>
            </a:xfrm>
            <a:prstGeom prst="leftBrace">
              <a:avLst/>
            </a:prstGeom>
            <a:ln w="38100"/>
          </p:spPr>
          <p:style>
            <a:lnRef idx="3">
              <a:schemeClr val="accent2"/>
            </a:lnRef>
            <a:fillRef idx="0">
              <a:schemeClr val="accent2"/>
            </a:fillRef>
            <a:effectRef idx="2">
              <a:schemeClr val="accent2"/>
            </a:effectRef>
            <a:fontRef idx="minor">
              <a:schemeClr val="tx1"/>
            </a:fontRef>
          </p:style>
          <p:txBody>
            <a:bodyPr rtlCol="0" anchor="ctr"/>
            <a:lstStyle/>
            <a:p>
              <a:pPr algn="ctr"/>
              <a:endParaRPr lang="fr-FR"/>
            </a:p>
          </p:txBody>
        </p:sp>
        <p:grpSp>
          <p:nvGrpSpPr>
            <p:cNvPr id="8" name="Groupe 7">
              <a:extLst>
                <a:ext uri="{FF2B5EF4-FFF2-40B4-BE49-F238E27FC236}">
                  <a16:creationId xmlns:a16="http://schemas.microsoft.com/office/drawing/2014/main" id="{BE462E89-AC3D-4DE6-95AA-EB75623C819B}"/>
                </a:ext>
              </a:extLst>
            </p:cNvPr>
            <p:cNvGrpSpPr/>
            <p:nvPr/>
          </p:nvGrpSpPr>
          <p:grpSpPr>
            <a:xfrm>
              <a:off x="271305" y="2197379"/>
              <a:ext cx="2703389" cy="1231621"/>
              <a:chOff x="0" y="14285"/>
              <a:chExt cx="2057741" cy="617760"/>
            </a:xfrm>
          </p:grpSpPr>
          <p:sp>
            <p:nvSpPr>
              <p:cNvPr id="9" name="Rectangle : coins arrondis 8">
                <a:extLst>
                  <a:ext uri="{FF2B5EF4-FFF2-40B4-BE49-F238E27FC236}">
                    <a16:creationId xmlns:a16="http://schemas.microsoft.com/office/drawing/2014/main" id="{B95EF0B3-E03C-4DE5-93E5-A0D6FEF58ECF}"/>
                  </a:ext>
                </a:extLst>
              </p:cNvPr>
              <p:cNvSpPr/>
              <p:nvPr/>
            </p:nvSpPr>
            <p:spPr>
              <a:xfrm>
                <a:off x="0" y="14285"/>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 coins arrondis 4">
                <a:extLst>
                  <a:ext uri="{FF2B5EF4-FFF2-40B4-BE49-F238E27FC236}">
                    <a16:creationId xmlns:a16="http://schemas.microsoft.com/office/drawing/2014/main" id="{368AE34F-46AB-410A-B545-298FC658010C}"/>
                  </a:ext>
                </a:extLst>
              </p:cNvPr>
              <p:cNvSpPr txBox="1"/>
              <p:nvPr/>
            </p:nvSpPr>
            <p:spPr>
              <a:xfrm>
                <a:off x="30157" y="44442"/>
                <a:ext cx="2027584" cy="55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2400" kern="1200" dirty="0"/>
                  <a:t>Liste des « </a:t>
                </a:r>
                <a:r>
                  <a:rPr lang="fr-FR" sz="2400" kern="1200" dirty="0" err="1"/>
                  <a:t>posts</a:t>
                </a:r>
                <a:r>
                  <a:rPr lang="fr-FR" sz="2400" dirty="0"/>
                  <a:t> » disponibles pour ce sujet.</a:t>
                </a:r>
                <a:endParaRPr lang="fr-FR" sz="2400" kern="1200" dirty="0"/>
              </a:p>
            </p:txBody>
          </p:sp>
        </p:grpSp>
      </p:grpSp>
      <p:grpSp>
        <p:nvGrpSpPr>
          <p:cNvPr id="24" name="Groupe 23">
            <a:extLst>
              <a:ext uri="{FF2B5EF4-FFF2-40B4-BE49-F238E27FC236}">
                <a16:creationId xmlns:a16="http://schemas.microsoft.com/office/drawing/2014/main" id="{719EC80C-A0AF-45F9-B1DD-B5159CE6CFFC}"/>
              </a:ext>
            </a:extLst>
          </p:cNvPr>
          <p:cNvGrpSpPr/>
          <p:nvPr/>
        </p:nvGrpSpPr>
        <p:grpSpPr>
          <a:xfrm>
            <a:off x="6076240" y="2985036"/>
            <a:ext cx="4702596" cy="2362819"/>
            <a:chOff x="6076240" y="2985036"/>
            <a:chExt cx="4702596" cy="2362819"/>
          </a:xfrm>
        </p:grpSpPr>
        <p:grpSp>
          <p:nvGrpSpPr>
            <p:cNvPr id="14" name="Groupe 13">
              <a:extLst>
                <a:ext uri="{FF2B5EF4-FFF2-40B4-BE49-F238E27FC236}">
                  <a16:creationId xmlns:a16="http://schemas.microsoft.com/office/drawing/2014/main" id="{F4299D8B-D0FB-46F1-88DA-D82D883CD009}"/>
                </a:ext>
              </a:extLst>
            </p:cNvPr>
            <p:cNvGrpSpPr/>
            <p:nvPr/>
          </p:nvGrpSpPr>
          <p:grpSpPr>
            <a:xfrm>
              <a:off x="6076240" y="2985036"/>
              <a:ext cx="4702596" cy="1660277"/>
              <a:chOff x="840251" y="833579"/>
              <a:chExt cx="2085123" cy="567086"/>
            </a:xfrm>
          </p:grpSpPr>
          <p:sp>
            <p:nvSpPr>
              <p:cNvPr id="15" name="Rectangle : coins arrondis 14">
                <a:extLst>
                  <a:ext uri="{FF2B5EF4-FFF2-40B4-BE49-F238E27FC236}">
                    <a16:creationId xmlns:a16="http://schemas.microsoft.com/office/drawing/2014/main" id="{BDF2C253-BABD-41B0-8DF2-4E9EA5E79E55}"/>
                  </a:ext>
                </a:extLst>
              </p:cNvPr>
              <p:cNvSpPr/>
              <p:nvPr/>
            </p:nvSpPr>
            <p:spPr>
              <a:xfrm>
                <a:off x="840251" y="833579"/>
                <a:ext cx="2027584" cy="56708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 coins arrondis 4">
                <a:extLst>
                  <a:ext uri="{FF2B5EF4-FFF2-40B4-BE49-F238E27FC236}">
                    <a16:creationId xmlns:a16="http://schemas.microsoft.com/office/drawing/2014/main" id="{CF48C81B-E474-4002-B5C3-974E71013D62}"/>
                  </a:ext>
                </a:extLst>
              </p:cNvPr>
              <p:cNvSpPr txBox="1"/>
              <p:nvPr/>
            </p:nvSpPr>
            <p:spPr>
              <a:xfrm>
                <a:off x="897790" y="843219"/>
                <a:ext cx="2027584" cy="55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sz="2400" kern="1200" dirty="0"/>
                  <a:t>Saisir votre demande (précise) avec le tournoi concerné et des données minimum de contact (</a:t>
                </a:r>
                <a:r>
                  <a:rPr lang="fr-FR" sz="2400" kern="1200" dirty="0" err="1"/>
                  <a:t>n°de</a:t>
                </a:r>
                <a:r>
                  <a:rPr lang="fr-FR" sz="2400" kern="1200" dirty="0"/>
                  <a:t> téléphone surtout).</a:t>
                </a:r>
              </a:p>
            </p:txBody>
          </p:sp>
        </p:grpSp>
        <p:cxnSp>
          <p:nvCxnSpPr>
            <p:cNvPr id="18" name="Connecteur droit avec flèche 17">
              <a:extLst>
                <a:ext uri="{FF2B5EF4-FFF2-40B4-BE49-F238E27FC236}">
                  <a16:creationId xmlns:a16="http://schemas.microsoft.com/office/drawing/2014/main" id="{4A3FE68B-1AD6-4D95-A7C1-879BB39720D7}"/>
                </a:ext>
              </a:extLst>
            </p:cNvPr>
            <p:cNvCxnSpPr/>
            <p:nvPr/>
          </p:nvCxnSpPr>
          <p:spPr>
            <a:xfrm>
              <a:off x="8562109" y="4645313"/>
              <a:ext cx="0" cy="702542"/>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25" name="Groupe 24">
            <a:extLst>
              <a:ext uri="{FF2B5EF4-FFF2-40B4-BE49-F238E27FC236}">
                <a16:creationId xmlns:a16="http://schemas.microsoft.com/office/drawing/2014/main" id="{C5D87344-90B6-48E0-8F10-F09C7EA5856D}"/>
              </a:ext>
            </a:extLst>
          </p:cNvPr>
          <p:cNvGrpSpPr/>
          <p:nvPr/>
        </p:nvGrpSpPr>
        <p:grpSpPr>
          <a:xfrm>
            <a:off x="937829" y="5027977"/>
            <a:ext cx="5809335" cy="1238425"/>
            <a:chOff x="6076240" y="2979969"/>
            <a:chExt cx="7451741" cy="1665345"/>
          </a:xfrm>
        </p:grpSpPr>
        <p:grpSp>
          <p:nvGrpSpPr>
            <p:cNvPr id="26" name="Groupe 25">
              <a:extLst>
                <a:ext uri="{FF2B5EF4-FFF2-40B4-BE49-F238E27FC236}">
                  <a16:creationId xmlns:a16="http://schemas.microsoft.com/office/drawing/2014/main" id="{248C7937-6C10-4B55-ABA9-7F210C5EC9C3}"/>
                </a:ext>
              </a:extLst>
            </p:cNvPr>
            <p:cNvGrpSpPr/>
            <p:nvPr/>
          </p:nvGrpSpPr>
          <p:grpSpPr>
            <a:xfrm>
              <a:off x="6076240" y="2979969"/>
              <a:ext cx="4714928" cy="1665345"/>
              <a:chOff x="840251" y="831848"/>
              <a:chExt cx="2090591" cy="568817"/>
            </a:xfrm>
          </p:grpSpPr>
          <p:sp>
            <p:nvSpPr>
              <p:cNvPr id="28" name="Rectangle : coins arrondis 27">
                <a:extLst>
                  <a:ext uri="{FF2B5EF4-FFF2-40B4-BE49-F238E27FC236}">
                    <a16:creationId xmlns:a16="http://schemas.microsoft.com/office/drawing/2014/main" id="{1CCA34FF-743A-446A-89C7-6F57947F8605}"/>
                  </a:ext>
                </a:extLst>
              </p:cNvPr>
              <p:cNvSpPr/>
              <p:nvPr/>
            </p:nvSpPr>
            <p:spPr>
              <a:xfrm>
                <a:off x="840251" y="833579"/>
                <a:ext cx="2027584" cy="56708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ectangle : coins arrondis 4">
                <a:extLst>
                  <a:ext uri="{FF2B5EF4-FFF2-40B4-BE49-F238E27FC236}">
                    <a16:creationId xmlns:a16="http://schemas.microsoft.com/office/drawing/2014/main" id="{B134C038-2AB2-48AD-808E-57FB43D28DE6}"/>
                  </a:ext>
                </a:extLst>
              </p:cNvPr>
              <p:cNvSpPr txBox="1"/>
              <p:nvPr/>
            </p:nvSpPr>
            <p:spPr>
              <a:xfrm>
                <a:off x="903258" y="831848"/>
                <a:ext cx="2027584" cy="55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sz="5400" kern="1200" dirty="0"/>
                  <a:t>Envoyer !!!</a:t>
                </a:r>
              </a:p>
            </p:txBody>
          </p:sp>
        </p:grpSp>
        <p:cxnSp>
          <p:nvCxnSpPr>
            <p:cNvPr id="27" name="Connecteur droit avec flèche 26">
              <a:extLst>
                <a:ext uri="{FF2B5EF4-FFF2-40B4-BE49-F238E27FC236}">
                  <a16:creationId xmlns:a16="http://schemas.microsoft.com/office/drawing/2014/main" id="{43B4737C-825F-46BB-A2AA-10573B310B41}"/>
                </a:ext>
              </a:extLst>
            </p:cNvPr>
            <p:cNvCxnSpPr>
              <a:cxnSpLocks/>
            </p:cNvCxnSpPr>
            <p:nvPr/>
          </p:nvCxnSpPr>
          <p:spPr>
            <a:xfrm>
              <a:off x="10649068" y="3987665"/>
              <a:ext cx="2878913" cy="65764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sp>
        <p:nvSpPr>
          <p:cNvPr id="32" name="ZoneTexte 31">
            <a:extLst>
              <a:ext uri="{FF2B5EF4-FFF2-40B4-BE49-F238E27FC236}">
                <a16:creationId xmlns:a16="http://schemas.microsoft.com/office/drawing/2014/main" id="{87EBD27F-2C42-49F3-AD2A-0BBDA8DD781C}"/>
              </a:ext>
            </a:extLst>
          </p:cNvPr>
          <p:cNvSpPr txBox="1"/>
          <p:nvPr/>
        </p:nvSpPr>
        <p:spPr>
          <a:xfrm>
            <a:off x="4613560" y="5250873"/>
            <a:ext cx="6165276" cy="738664"/>
          </a:xfrm>
          <a:prstGeom prst="rect">
            <a:avLst/>
          </a:prstGeom>
          <a:noFill/>
        </p:spPr>
        <p:txBody>
          <a:bodyPr wrap="square" rtlCol="0">
            <a:spAutoFit/>
          </a:bodyPr>
          <a:lstStyle/>
          <a:p>
            <a:r>
              <a:rPr lang="fr-FR" sz="1400" dirty="0"/>
              <a:t>Quelqu'un d'agréable, sachant tenir les cartes, est-il disponible pour le tournoi du 9 avril 2019 ?   M. RONCHON - 05 05 05 05 05 (plutôt à partir de 20H30)</a:t>
            </a:r>
          </a:p>
        </p:txBody>
      </p:sp>
    </p:spTree>
    <p:extLst>
      <p:ext uri="{BB962C8B-B14F-4D97-AF65-F5344CB8AC3E}">
        <p14:creationId xmlns:p14="http://schemas.microsoft.com/office/powerpoint/2010/main" val="3549102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866B77-936A-4CAF-8F80-6B195363C00C}"/>
              </a:ext>
            </a:extLst>
          </p:cNvPr>
          <p:cNvSpPr>
            <a:spLocks noGrp="1"/>
          </p:cNvSpPr>
          <p:nvPr>
            <p:ph type="title"/>
          </p:nvPr>
        </p:nvSpPr>
        <p:spPr>
          <a:xfrm>
            <a:off x="247973" y="187326"/>
            <a:ext cx="11380146" cy="924544"/>
          </a:xfrm>
        </p:spPr>
        <p:txBody>
          <a:bodyPr>
            <a:normAutofit/>
          </a:bodyPr>
          <a:lstStyle/>
          <a:p>
            <a:r>
              <a:rPr lang="fr-FR" sz="2400" b="1" dirty="0">
                <a:solidFill>
                  <a:srgbClr val="002060"/>
                </a:solidFill>
              </a:rPr>
              <a:t>Votre message est enregistré et visible par tous les visiteurs (rappel: seules les personnes connectées pourront alimenter le forum).</a:t>
            </a:r>
          </a:p>
        </p:txBody>
      </p:sp>
      <p:pic>
        <p:nvPicPr>
          <p:cNvPr id="6" name="Image 5">
            <a:extLst>
              <a:ext uri="{FF2B5EF4-FFF2-40B4-BE49-F238E27FC236}">
                <a16:creationId xmlns:a16="http://schemas.microsoft.com/office/drawing/2014/main" id="{5FB446C9-E5EA-4349-A78A-50F5F9594CD2}"/>
              </a:ext>
            </a:extLst>
          </p:cNvPr>
          <p:cNvPicPr>
            <a:picLocks noChangeAspect="1"/>
          </p:cNvPicPr>
          <p:nvPr/>
        </p:nvPicPr>
        <p:blipFill>
          <a:blip r:embed="rId2"/>
          <a:stretch>
            <a:fillRect/>
          </a:stretch>
        </p:blipFill>
        <p:spPr>
          <a:xfrm>
            <a:off x="1371103" y="1388720"/>
            <a:ext cx="10059394" cy="5281954"/>
          </a:xfrm>
          <a:prstGeom prst="rect">
            <a:avLst/>
          </a:prstGeom>
        </p:spPr>
      </p:pic>
      <p:sp>
        <p:nvSpPr>
          <p:cNvPr id="7" name="Rectangle : coins arrondis 6">
            <a:extLst>
              <a:ext uri="{FF2B5EF4-FFF2-40B4-BE49-F238E27FC236}">
                <a16:creationId xmlns:a16="http://schemas.microsoft.com/office/drawing/2014/main" id="{19E45ED2-C129-480E-91ED-A6CF4B9DF9AE}"/>
              </a:ext>
            </a:extLst>
          </p:cNvPr>
          <p:cNvSpPr/>
          <p:nvPr/>
        </p:nvSpPr>
        <p:spPr>
          <a:xfrm>
            <a:off x="1371103" y="2968951"/>
            <a:ext cx="9836728" cy="742049"/>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71C38A9C-B842-48E0-9BD7-E1AABDA80E2D}"/>
              </a:ext>
            </a:extLst>
          </p:cNvPr>
          <p:cNvGrpSpPr/>
          <p:nvPr/>
        </p:nvGrpSpPr>
        <p:grpSpPr>
          <a:xfrm>
            <a:off x="2438401" y="960575"/>
            <a:ext cx="6021560" cy="1731526"/>
            <a:chOff x="2438401" y="960575"/>
            <a:chExt cx="6021560" cy="1731526"/>
          </a:xfrm>
        </p:grpSpPr>
        <p:grpSp>
          <p:nvGrpSpPr>
            <p:cNvPr id="36" name="Groupe 35">
              <a:extLst>
                <a:ext uri="{FF2B5EF4-FFF2-40B4-BE49-F238E27FC236}">
                  <a16:creationId xmlns:a16="http://schemas.microsoft.com/office/drawing/2014/main" id="{22734608-F967-46FE-A4D5-C0BE5BE5EF61}"/>
                </a:ext>
              </a:extLst>
            </p:cNvPr>
            <p:cNvGrpSpPr/>
            <p:nvPr/>
          </p:nvGrpSpPr>
          <p:grpSpPr>
            <a:xfrm>
              <a:off x="4474463" y="960575"/>
              <a:ext cx="3985498" cy="1731526"/>
              <a:chOff x="105191" y="5191"/>
              <a:chExt cx="1952550" cy="617760"/>
            </a:xfrm>
          </p:grpSpPr>
          <p:sp>
            <p:nvSpPr>
              <p:cNvPr id="38" name="Rectangle : coins arrondis 37">
                <a:extLst>
                  <a:ext uri="{FF2B5EF4-FFF2-40B4-BE49-F238E27FC236}">
                    <a16:creationId xmlns:a16="http://schemas.microsoft.com/office/drawing/2014/main" id="{32FDB6F5-B4FA-43DF-88B8-393E5B1CAEED}"/>
                  </a:ext>
                </a:extLst>
              </p:cNvPr>
              <p:cNvSpPr/>
              <p:nvPr/>
            </p:nvSpPr>
            <p:spPr>
              <a:xfrm>
                <a:off x="152976" y="5191"/>
                <a:ext cx="1856692"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Rectangle : coins arrondis 4">
                <a:extLst>
                  <a:ext uri="{FF2B5EF4-FFF2-40B4-BE49-F238E27FC236}">
                    <a16:creationId xmlns:a16="http://schemas.microsoft.com/office/drawing/2014/main" id="{E6760152-97B8-49DF-ABD5-2DEC3F2602AF}"/>
                  </a:ext>
                </a:extLst>
              </p:cNvPr>
              <p:cNvSpPr txBox="1"/>
              <p:nvPr/>
            </p:nvSpPr>
            <p:spPr>
              <a:xfrm>
                <a:off x="105191" y="44442"/>
                <a:ext cx="1952550" cy="55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2400" dirty="0"/>
                  <a:t>Vous n’êtes pas obligés de saisir votre nom dans le message si vous n’utilisez pas de « pseudo ».</a:t>
                </a:r>
                <a:endParaRPr lang="fr-FR" sz="2400" kern="1200" dirty="0"/>
              </a:p>
            </p:txBody>
          </p:sp>
        </p:grpSp>
        <p:cxnSp>
          <p:nvCxnSpPr>
            <p:cNvPr id="10" name="Connecteur : en angle 9">
              <a:extLst>
                <a:ext uri="{FF2B5EF4-FFF2-40B4-BE49-F238E27FC236}">
                  <a16:creationId xmlns:a16="http://schemas.microsoft.com/office/drawing/2014/main" id="{CAD2B726-167E-4F6D-9CB0-C3210BBE4214}"/>
                </a:ext>
              </a:extLst>
            </p:cNvPr>
            <p:cNvCxnSpPr>
              <a:cxnSpLocks/>
              <a:stCxn id="38" idx="1"/>
            </p:cNvCxnSpPr>
            <p:nvPr/>
          </p:nvCxnSpPr>
          <p:spPr>
            <a:xfrm rot="10800000" flipV="1">
              <a:off x="2438401" y="1826338"/>
              <a:ext cx="2133601" cy="865762"/>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e 13">
            <a:extLst>
              <a:ext uri="{FF2B5EF4-FFF2-40B4-BE49-F238E27FC236}">
                <a16:creationId xmlns:a16="http://schemas.microsoft.com/office/drawing/2014/main" id="{CC3F4A5E-0E87-40F8-B05C-5EF493FB332E}"/>
              </a:ext>
            </a:extLst>
          </p:cNvPr>
          <p:cNvGrpSpPr/>
          <p:nvPr/>
        </p:nvGrpSpPr>
        <p:grpSpPr>
          <a:xfrm>
            <a:off x="5438174" y="4272332"/>
            <a:ext cx="4461730" cy="2091892"/>
            <a:chOff x="5438174" y="4272332"/>
            <a:chExt cx="4461730" cy="2091892"/>
          </a:xfrm>
        </p:grpSpPr>
        <p:sp>
          <p:nvSpPr>
            <p:cNvPr id="18" name="Rectangle : coins arrondis 17">
              <a:extLst>
                <a:ext uri="{FF2B5EF4-FFF2-40B4-BE49-F238E27FC236}">
                  <a16:creationId xmlns:a16="http://schemas.microsoft.com/office/drawing/2014/main" id="{5BD4DDB7-525E-4103-8C74-BAE860B0B5DA}"/>
                </a:ext>
              </a:extLst>
            </p:cNvPr>
            <p:cNvSpPr/>
            <p:nvPr/>
          </p:nvSpPr>
          <p:spPr>
            <a:xfrm>
              <a:off x="6096000" y="4559127"/>
              <a:ext cx="3803904" cy="133829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2400" dirty="0"/>
                <a:t>Les messages anciens seront supprimés par les administrateurs du site.</a:t>
              </a:r>
            </a:p>
          </p:txBody>
        </p:sp>
        <p:sp>
          <p:nvSpPr>
            <p:cNvPr id="13" name="Accolade ouvrante 12">
              <a:extLst>
                <a:ext uri="{FF2B5EF4-FFF2-40B4-BE49-F238E27FC236}">
                  <a16:creationId xmlns:a16="http://schemas.microsoft.com/office/drawing/2014/main" id="{B303F0E1-1225-4DD4-A686-A84A579F9CEB}"/>
                </a:ext>
              </a:extLst>
            </p:cNvPr>
            <p:cNvSpPr/>
            <p:nvPr/>
          </p:nvSpPr>
          <p:spPr>
            <a:xfrm>
              <a:off x="5438174" y="4272332"/>
              <a:ext cx="499872" cy="2091892"/>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Tree>
    <p:extLst>
      <p:ext uri="{BB962C8B-B14F-4D97-AF65-F5344CB8AC3E}">
        <p14:creationId xmlns:p14="http://schemas.microsoft.com/office/powerpoint/2010/main" val="2813949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anim calcmode="lin" valueType="num">
                                      <p:cBhvr>
                                        <p:cTn id="8" dur="1500" fill="hold"/>
                                        <p:tgtEl>
                                          <p:spTgt spid="7"/>
                                        </p:tgtEl>
                                        <p:attrNameLst>
                                          <p:attrName>ppt_x</p:attrName>
                                        </p:attrNameLst>
                                      </p:cBhvr>
                                      <p:tavLst>
                                        <p:tav tm="0">
                                          <p:val>
                                            <p:strVal val="#ppt_x"/>
                                          </p:val>
                                        </p:tav>
                                        <p:tav tm="100000">
                                          <p:val>
                                            <p:strVal val="#ppt_x"/>
                                          </p:val>
                                        </p:tav>
                                      </p:tavLst>
                                    </p:anim>
                                    <p:anim calcmode="lin" valueType="num">
                                      <p:cBhvr>
                                        <p:cTn id="9"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500"/>
                                        <p:tgtEl>
                                          <p:spTgt spid="12"/>
                                        </p:tgtEl>
                                      </p:cBhvr>
                                    </p:animEffect>
                                    <p:anim calcmode="lin" valueType="num">
                                      <p:cBhvr>
                                        <p:cTn id="15" dur="1500" fill="hold"/>
                                        <p:tgtEl>
                                          <p:spTgt spid="12"/>
                                        </p:tgtEl>
                                        <p:attrNameLst>
                                          <p:attrName>ppt_x</p:attrName>
                                        </p:attrNameLst>
                                      </p:cBhvr>
                                      <p:tavLst>
                                        <p:tav tm="0">
                                          <p:val>
                                            <p:strVal val="#ppt_x"/>
                                          </p:val>
                                        </p:tav>
                                        <p:tav tm="100000">
                                          <p:val>
                                            <p:strVal val="#ppt_x"/>
                                          </p:val>
                                        </p:tav>
                                      </p:tavLst>
                                    </p:anim>
                                    <p:anim calcmode="lin" valueType="num">
                                      <p:cBhvr>
                                        <p:cTn id="16" dur="1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500" fill="hold"/>
                                        <p:tgtEl>
                                          <p:spTgt spid="14"/>
                                        </p:tgtEl>
                                        <p:attrNameLst>
                                          <p:attrName>ppt_x</p:attrName>
                                        </p:attrNameLst>
                                      </p:cBhvr>
                                      <p:tavLst>
                                        <p:tav tm="0">
                                          <p:val>
                                            <p:strVal val="#ppt_x"/>
                                          </p:val>
                                        </p:tav>
                                        <p:tav tm="100000">
                                          <p:val>
                                            <p:strVal val="#ppt_x"/>
                                          </p:val>
                                        </p:tav>
                                      </p:tavLst>
                                    </p:anim>
                                    <p:anim calcmode="lin" valueType="num">
                                      <p:cBhvr additive="base">
                                        <p:cTn id="22"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3C1737-8E0E-4599-B536-164182CAB648}"/>
              </a:ext>
            </a:extLst>
          </p:cNvPr>
          <p:cNvSpPr>
            <a:spLocks noGrp="1"/>
          </p:cNvSpPr>
          <p:nvPr>
            <p:ph type="title"/>
          </p:nvPr>
        </p:nvSpPr>
        <p:spPr>
          <a:xfrm>
            <a:off x="232557" y="145489"/>
            <a:ext cx="4531274" cy="663615"/>
          </a:xfrm>
        </p:spPr>
        <p:txBody>
          <a:bodyPr/>
          <a:lstStyle/>
          <a:p>
            <a:r>
              <a:rPr lang="fr-FR" dirty="0">
                <a:solidFill>
                  <a:srgbClr val="002060"/>
                </a:solidFill>
              </a:rPr>
              <a:t>Forum sur les donnes</a:t>
            </a:r>
          </a:p>
        </p:txBody>
      </p:sp>
      <p:pic>
        <p:nvPicPr>
          <p:cNvPr id="4" name="Espace réservé du contenu 3">
            <a:extLst>
              <a:ext uri="{FF2B5EF4-FFF2-40B4-BE49-F238E27FC236}">
                <a16:creationId xmlns:a16="http://schemas.microsoft.com/office/drawing/2014/main" id="{C54ECF1C-3CE3-4101-80EB-C8D41A97A051}"/>
              </a:ext>
            </a:extLst>
          </p:cNvPr>
          <p:cNvPicPr>
            <a:picLocks noGrp="1" noChangeAspect="1"/>
          </p:cNvPicPr>
          <p:nvPr>
            <p:ph idx="1"/>
          </p:nvPr>
        </p:nvPicPr>
        <p:blipFill>
          <a:blip r:embed="rId2"/>
          <a:stretch>
            <a:fillRect/>
          </a:stretch>
        </p:blipFill>
        <p:spPr>
          <a:xfrm>
            <a:off x="845664" y="1075174"/>
            <a:ext cx="10570754" cy="5305529"/>
          </a:xfrm>
          <a:prstGeom prst="rect">
            <a:avLst/>
          </a:prstGeom>
        </p:spPr>
      </p:pic>
    </p:spTree>
    <p:extLst>
      <p:ext uri="{BB962C8B-B14F-4D97-AF65-F5344CB8AC3E}">
        <p14:creationId xmlns:p14="http://schemas.microsoft.com/office/powerpoint/2010/main" val="1451930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4A11CC-E1F8-4087-81C1-A66B47191BAA}"/>
              </a:ext>
            </a:extLst>
          </p:cNvPr>
          <p:cNvSpPr>
            <a:spLocks noGrp="1"/>
          </p:cNvSpPr>
          <p:nvPr>
            <p:ph type="ctrTitle"/>
          </p:nvPr>
        </p:nvSpPr>
        <p:spPr>
          <a:xfrm>
            <a:off x="3145536" y="4937604"/>
            <a:ext cx="4986528" cy="646331"/>
          </a:xfrm>
        </p:spPr>
        <p:txBody>
          <a:bodyPr anchor="ctr">
            <a:normAutofit fontScale="90000"/>
          </a:bodyPr>
          <a:lstStyle/>
          <a:p>
            <a:pPr algn="ctr"/>
            <a:br>
              <a:rPr lang="fr-FR" sz="4000" b="1" dirty="0">
                <a:solidFill>
                  <a:srgbClr val="002060"/>
                </a:solidFill>
              </a:rPr>
            </a:br>
            <a:r>
              <a:rPr lang="fr-FR" sz="3600" b="1" dirty="0">
                <a:solidFill>
                  <a:srgbClr val="002060"/>
                </a:solidFill>
              </a:rPr>
              <a:t>Version du 10 mars 2019</a:t>
            </a:r>
            <a:br>
              <a:rPr lang="fr-FR" sz="5000" b="1" dirty="0">
                <a:solidFill>
                  <a:srgbClr val="002060"/>
                </a:solidFill>
              </a:rPr>
            </a:br>
            <a:endParaRPr lang="fr-FR" sz="4000" b="1" dirty="0">
              <a:solidFill>
                <a:srgbClr val="002060"/>
              </a:solidFill>
            </a:endParaRPr>
          </a:p>
        </p:txBody>
      </p:sp>
      <p:grpSp>
        <p:nvGrpSpPr>
          <p:cNvPr id="8" name="Groupe 7">
            <a:extLst>
              <a:ext uri="{FF2B5EF4-FFF2-40B4-BE49-F238E27FC236}">
                <a16:creationId xmlns:a16="http://schemas.microsoft.com/office/drawing/2014/main" id="{8DBA856D-932B-49B6-9037-C294ADD7E20E}"/>
              </a:ext>
            </a:extLst>
          </p:cNvPr>
          <p:cNvGrpSpPr/>
          <p:nvPr/>
        </p:nvGrpSpPr>
        <p:grpSpPr>
          <a:xfrm>
            <a:off x="341376" y="816864"/>
            <a:ext cx="10375392" cy="3438299"/>
            <a:chOff x="365760" y="353568"/>
            <a:chExt cx="10375392" cy="3438299"/>
          </a:xfrm>
        </p:grpSpPr>
        <p:sp>
          <p:nvSpPr>
            <p:cNvPr id="6" name="ZoneTexte 5">
              <a:extLst>
                <a:ext uri="{FF2B5EF4-FFF2-40B4-BE49-F238E27FC236}">
                  <a16:creationId xmlns:a16="http://schemas.microsoft.com/office/drawing/2014/main" id="{B13ECE57-A846-44C0-9520-2DD699D2F42D}"/>
                </a:ext>
              </a:extLst>
            </p:cNvPr>
            <p:cNvSpPr txBox="1"/>
            <p:nvPr/>
          </p:nvSpPr>
          <p:spPr>
            <a:xfrm>
              <a:off x="890016" y="353568"/>
              <a:ext cx="9083040" cy="2492990"/>
            </a:xfrm>
            <a:prstGeom prst="rect">
              <a:avLst/>
            </a:prstGeom>
            <a:noFill/>
          </p:spPr>
          <p:txBody>
            <a:bodyPr wrap="square" rtlCol="0">
              <a:spAutoFit/>
            </a:bodyPr>
            <a:lstStyle/>
            <a:p>
              <a:pPr algn="ctr"/>
              <a:r>
                <a:rPr lang="fr-FR" sz="4800" b="1" dirty="0">
                  <a:solidFill>
                    <a:srgbClr val="002060"/>
                  </a:solidFill>
                </a:rPr>
                <a:t>Présentation du nouveau site internet du </a:t>
              </a:r>
              <a:r>
                <a:rPr lang="fr-FR" sz="5400" b="1" dirty="0">
                  <a:solidFill>
                    <a:schemeClr val="accent1">
                      <a:lumMod val="75000"/>
                    </a:schemeClr>
                  </a:solidFill>
                </a:rPr>
                <a:t>Bridge Club Cercle Duperré La Rochelle</a:t>
              </a:r>
              <a:endParaRPr lang="fr-FR" sz="5400" dirty="0">
                <a:solidFill>
                  <a:schemeClr val="accent1">
                    <a:lumMod val="75000"/>
                  </a:schemeClr>
                </a:solidFill>
              </a:endParaRPr>
            </a:p>
          </p:txBody>
        </p:sp>
        <p:sp>
          <p:nvSpPr>
            <p:cNvPr id="7" name="ZoneTexte 6">
              <a:extLst>
                <a:ext uri="{FF2B5EF4-FFF2-40B4-BE49-F238E27FC236}">
                  <a16:creationId xmlns:a16="http://schemas.microsoft.com/office/drawing/2014/main" id="{A2F66ECC-0BCD-4DE2-B7B1-AD59E08A8C71}"/>
                </a:ext>
              </a:extLst>
            </p:cNvPr>
            <p:cNvSpPr txBox="1"/>
            <p:nvPr/>
          </p:nvSpPr>
          <p:spPr>
            <a:xfrm>
              <a:off x="365760" y="3145536"/>
              <a:ext cx="10375392" cy="646331"/>
            </a:xfrm>
            <a:prstGeom prst="rect">
              <a:avLst/>
            </a:prstGeom>
            <a:noFill/>
          </p:spPr>
          <p:txBody>
            <a:bodyPr wrap="square" rtlCol="0">
              <a:spAutoFit/>
            </a:bodyPr>
            <a:lstStyle/>
            <a:p>
              <a:r>
                <a:rPr lang="fr-FR" sz="3600" b="1" dirty="0">
                  <a:solidFill>
                    <a:schemeClr val="accent4">
                      <a:lumMod val="75000"/>
                    </a:schemeClr>
                  </a:solidFill>
                  <a:hlinkClick r:id="rId2">
                    <a:extLst>
                      <a:ext uri="{A12FA001-AC4F-418D-AE19-62706E023703}">
                        <ahyp:hlinkClr xmlns:ahyp="http://schemas.microsoft.com/office/drawing/2018/hyperlinkcolor" val="tx"/>
                      </a:ext>
                    </a:extLst>
                  </a:hlinkClick>
                </a:rPr>
                <a:t>https://www.bridgeclubduperre-larochelle.com</a:t>
              </a:r>
              <a:endParaRPr lang="fr-FR" sz="3600" dirty="0"/>
            </a:p>
          </p:txBody>
        </p:sp>
      </p:grpSp>
    </p:spTree>
    <p:extLst>
      <p:ext uri="{BB962C8B-B14F-4D97-AF65-F5344CB8AC3E}">
        <p14:creationId xmlns:p14="http://schemas.microsoft.com/office/powerpoint/2010/main" val="1992285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988B5B-C8F3-4BA6-97BB-1CBEEBCCA3E0}"/>
              </a:ext>
            </a:extLst>
          </p:cNvPr>
          <p:cNvSpPr>
            <a:spLocks noGrp="1"/>
          </p:cNvSpPr>
          <p:nvPr>
            <p:ph type="title"/>
          </p:nvPr>
        </p:nvSpPr>
        <p:spPr>
          <a:xfrm>
            <a:off x="305545" y="207666"/>
            <a:ext cx="6677146" cy="568189"/>
          </a:xfrm>
        </p:spPr>
        <p:txBody>
          <a:bodyPr>
            <a:normAutofit fontScale="90000"/>
          </a:bodyPr>
          <a:lstStyle/>
          <a:p>
            <a:r>
              <a:rPr lang="fr-FR" dirty="0">
                <a:solidFill>
                  <a:srgbClr val="002060"/>
                </a:solidFill>
              </a:rPr>
              <a:t>Saisie dans les forum des donnes…</a:t>
            </a:r>
          </a:p>
        </p:txBody>
      </p:sp>
      <p:pic>
        <p:nvPicPr>
          <p:cNvPr id="4" name="Espace réservé du contenu 3">
            <a:extLst>
              <a:ext uri="{FF2B5EF4-FFF2-40B4-BE49-F238E27FC236}">
                <a16:creationId xmlns:a16="http://schemas.microsoft.com/office/drawing/2014/main" id="{BAB1C567-F5F2-4D41-9D7C-015F1D4D687B}"/>
              </a:ext>
            </a:extLst>
          </p:cNvPr>
          <p:cNvPicPr>
            <a:picLocks noGrp="1" noChangeAspect="1"/>
          </p:cNvPicPr>
          <p:nvPr>
            <p:ph idx="1"/>
          </p:nvPr>
        </p:nvPicPr>
        <p:blipFill>
          <a:blip r:embed="rId2"/>
          <a:stretch>
            <a:fillRect/>
          </a:stretch>
        </p:blipFill>
        <p:spPr>
          <a:xfrm>
            <a:off x="2294149" y="896115"/>
            <a:ext cx="8055196" cy="5829093"/>
          </a:xfrm>
          <a:prstGeom prst="rect">
            <a:avLst/>
          </a:prstGeom>
        </p:spPr>
      </p:pic>
    </p:spTree>
    <p:extLst>
      <p:ext uri="{BB962C8B-B14F-4D97-AF65-F5344CB8AC3E}">
        <p14:creationId xmlns:p14="http://schemas.microsoft.com/office/powerpoint/2010/main" val="541605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FC50BA-ADC5-447C-8492-6861EFFE4088}"/>
              </a:ext>
            </a:extLst>
          </p:cNvPr>
          <p:cNvSpPr>
            <a:spLocks noGrp="1"/>
          </p:cNvSpPr>
          <p:nvPr>
            <p:ph type="title"/>
          </p:nvPr>
        </p:nvSpPr>
        <p:spPr>
          <a:xfrm>
            <a:off x="231723" y="198422"/>
            <a:ext cx="5418666" cy="709914"/>
          </a:xfrm>
        </p:spPr>
        <p:txBody>
          <a:bodyPr/>
          <a:lstStyle/>
          <a:p>
            <a:r>
              <a:rPr lang="fr-FR" dirty="0">
                <a:solidFill>
                  <a:srgbClr val="002060"/>
                </a:solidFill>
              </a:rPr>
              <a:t>Forum annonces diverses</a:t>
            </a:r>
          </a:p>
        </p:txBody>
      </p:sp>
      <p:pic>
        <p:nvPicPr>
          <p:cNvPr id="4" name="Espace réservé du contenu 3">
            <a:extLst>
              <a:ext uri="{FF2B5EF4-FFF2-40B4-BE49-F238E27FC236}">
                <a16:creationId xmlns:a16="http://schemas.microsoft.com/office/drawing/2014/main" id="{EA917578-4466-4FD9-8750-56C5B6D9B93F}"/>
              </a:ext>
            </a:extLst>
          </p:cNvPr>
          <p:cNvPicPr>
            <a:picLocks noGrp="1" noChangeAspect="1"/>
          </p:cNvPicPr>
          <p:nvPr>
            <p:ph idx="1"/>
          </p:nvPr>
        </p:nvPicPr>
        <p:blipFill>
          <a:blip r:embed="rId2"/>
          <a:stretch>
            <a:fillRect/>
          </a:stretch>
        </p:blipFill>
        <p:spPr>
          <a:xfrm>
            <a:off x="2434575" y="1044720"/>
            <a:ext cx="7845497" cy="5719674"/>
          </a:xfrm>
          <a:prstGeom prst="rect">
            <a:avLst/>
          </a:prstGeom>
        </p:spPr>
      </p:pic>
    </p:spTree>
    <p:extLst>
      <p:ext uri="{BB962C8B-B14F-4D97-AF65-F5344CB8AC3E}">
        <p14:creationId xmlns:p14="http://schemas.microsoft.com/office/powerpoint/2010/main" val="1726082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F9CB2809-024B-4152-AB69-67540EA466F8}"/>
              </a:ext>
            </a:extLst>
          </p:cNvPr>
          <p:cNvSpPr>
            <a:spLocks noGrp="1"/>
          </p:cNvSpPr>
          <p:nvPr>
            <p:ph type="title"/>
          </p:nvPr>
        </p:nvSpPr>
        <p:spPr>
          <a:xfrm>
            <a:off x="164303" y="165752"/>
            <a:ext cx="3824513" cy="663574"/>
          </a:xfrm>
        </p:spPr>
        <p:txBody>
          <a:bodyPr>
            <a:normAutofit fontScale="90000"/>
          </a:bodyPr>
          <a:lstStyle/>
          <a:p>
            <a:r>
              <a:rPr lang="fr-FR" dirty="0">
                <a:solidFill>
                  <a:srgbClr val="002060"/>
                </a:solidFill>
              </a:rPr>
              <a:t>Les liens « bridge »</a:t>
            </a:r>
          </a:p>
        </p:txBody>
      </p:sp>
      <p:pic>
        <p:nvPicPr>
          <p:cNvPr id="5" name="Image 4">
            <a:extLst>
              <a:ext uri="{FF2B5EF4-FFF2-40B4-BE49-F238E27FC236}">
                <a16:creationId xmlns:a16="http://schemas.microsoft.com/office/drawing/2014/main" id="{8AA993FC-0F53-4643-96C7-FC3787DDFB77}"/>
              </a:ext>
            </a:extLst>
          </p:cNvPr>
          <p:cNvPicPr>
            <a:picLocks noChangeAspect="1"/>
          </p:cNvPicPr>
          <p:nvPr/>
        </p:nvPicPr>
        <p:blipFill>
          <a:blip r:embed="rId2"/>
          <a:stretch>
            <a:fillRect/>
          </a:stretch>
        </p:blipFill>
        <p:spPr>
          <a:xfrm>
            <a:off x="461604" y="1071232"/>
            <a:ext cx="11567203" cy="5500255"/>
          </a:xfrm>
          <a:prstGeom prst="rect">
            <a:avLst/>
          </a:prstGeom>
        </p:spPr>
      </p:pic>
      <p:grpSp>
        <p:nvGrpSpPr>
          <p:cNvPr id="6" name="Groupe 5">
            <a:extLst>
              <a:ext uri="{FF2B5EF4-FFF2-40B4-BE49-F238E27FC236}">
                <a16:creationId xmlns:a16="http://schemas.microsoft.com/office/drawing/2014/main" id="{2EB0C8C2-EE59-4BB7-BDF6-70DCB7D8E9C8}"/>
              </a:ext>
            </a:extLst>
          </p:cNvPr>
          <p:cNvGrpSpPr/>
          <p:nvPr/>
        </p:nvGrpSpPr>
        <p:grpSpPr>
          <a:xfrm>
            <a:off x="3988816" y="20804"/>
            <a:ext cx="6431325" cy="3267403"/>
            <a:chOff x="6529956" y="267057"/>
            <a:chExt cx="4565297" cy="1100320"/>
          </a:xfrm>
        </p:grpSpPr>
        <p:grpSp>
          <p:nvGrpSpPr>
            <p:cNvPr id="7" name="Groupe 6">
              <a:extLst>
                <a:ext uri="{FF2B5EF4-FFF2-40B4-BE49-F238E27FC236}">
                  <a16:creationId xmlns:a16="http://schemas.microsoft.com/office/drawing/2014/main" id="{27DC8CAA-47B3-48A7-813D-BC8AB9C49E10}"/>
                </a:ext>
              </a:extLst>
            </p:cNvPr>
            <p:cNvGrpSpPr/>
            <p:nvPr/>
          </p:nvGrpSpPr>
          <p:grpSpPr>
            <a:xfrm>
              <a:off x="6529956" y="267057"/>
              <a:ext cx="4565297" cy="870124"/>
              <a:chOff x="1447748" y="55812"/>
              <a:chExt cx="4565297" cy="708551"/>
            </a:xfrm>
          </p:grpSpPr>
          <p:sp>
            <p:nvSpPr>
              <p:cNvPr id="9" name="Rectangle : coins arrondis 8">
                <a:extLst>
                  <a:ext uri="{FF2B5EF4-FFF2-40B4-BE49-F238E27FC236}">
                    <a16:creationId xmlns:a16="http://schemas.microsoft.com/office/drawing/2014/main" id="{F7BF37ED-6D8F-4D49-87D0-48258A53DDB8}"/>
                  </a:ext>
                </a:extLst>
              </p:cNvPr>
              <p:cNvSpPr/>
              <p:nvPr/>
            </p:nvSpPr>
            <p:spPr>
              <a:xfrm>
                <a:off x="1447748" y="103542"/>
                <a:ext cx="4565297" cy="61929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 coins arrondis 4">
                <a:extLst>
                  <a:ext uri="{FF2B5EF4-FFF2-40B4-BE49-F238E27FC236}">
                    <a16:creationId xmlns:a16="http://schemas.microsoft.com/office/drawing/2014/main" id="{5C81FFAD-5223-4682-B188-F2CF5C8C7CF1}"/>
                  </a:ext>
                </a:extLst>
              </p:cNvPr>
              <p:cNvSpPr txBox="1"/>
              <p:nvPr/>
            </p:nvSpPr>
            <p:spPr>
              <a:xfrm>
                <a:off x="1649691" y="55812"/>
                <a:ext cx="4181593" cy="7085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sz="3200" kern="1200" dirty="0"/>
                  <a:t>Ces différents items vous redirigent vers:</a:t>
                </a:r>
                <a:br>
                  <a:rPr lang="fr-FR" sz="3200" kern="1200" dirty="0"/>
                </a:br>
                <a:r>
                  <a:rPr lang="fr-FR" sz="3200" b="1" kern="1200" dirty="0">
                    <a:solidFill>
                      <a:srgbClr val="002060"/>
                    </a:solidFill>
                  </a:rPr>
                  <a:t>- De nouvelles pages internet,</a:t>
                </a:r>
                <a:br>
                  <a:rPr lang="fr-FR" sz="3200" b="1" kern="1200" dirty="0">
                    <a:solidFill>
                      <a:srgbClr val="002060"/>
                    </a:solidFill>
                  </a:rPr>
                </a:br>
                <a:r>
                  <a:rPr lang="fr-FR" sz="3200" b="1" kern="1200" dirty="0">
                    <a:solidFill>
                      <a:srgbClr val="002060"/>
                    </a:solidFill>
                  </a:rPr>
                  <a:t>- Des documents.</a:t>
                </a:r>
              </a:p>
            </p:txBody>
          </p:sp>
        </p:grpSp>
        <p:cxnSp>
          <p:nvCxnSpPr>
            <p:cNvPr id="8" name="Connecteur droit avec flèche 7">
              <a:extLst>
                <a:ext uri="{FF2B5EF4-FFF2-40B4-BE49-F238E27FC236}">
                  <a16:creationId xmlns:a16="http://schemas.microsoft.com/office/drawing/2014/main" id="{7C3B80D2-D775-48E0-A6A3-29C0F881AD64}"/>
                </a:ext>
              </a:extLst>
            </p:cNvPr>
            <p:cNvCxnSpPr>
              <a:cxnSpLocks/>
            </p:cNvCxnSpPr>
            <p:nvPr/>
          </p:nvCxnSpPr>
          <p:spPr>
            <a:xfrm>
              <a:off x="9732036" y="1086184"/>
              <a:ext cx="961568" cy="28119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grpSp>
        <p:nvGrpSpPr>
          <p:cNvPr id="21" name="Groupe 20">
            <a:extLst>
              <a:ext uri="{FF2B5EF4-FFF2-40B4-BE49-F238E27FC236}">
                <a16:creationId xmlns:a16="http://schemas.microsoft.com/office/drawing/2014/main" id="{088F9759-62EF-47C9-9D71-5084BA041B6B}"/>
              </a:ext>
            </a:extLst>
          </p:cNvPr>
          <p:cNvGrpSpPr/>
          <p:nvPr/>
        </p:nvGrpSpPr>
        <p:grpSpPr>
          <a:xfrm>
            <a:off x="3197325" y="5012706"/>
            <a:ext cx="6013738" cy="1558781"/>
            <a:chOff x="6529957" y="282569"/>
            <a:chExt cx="5517585" cy="870124"/>
          </a:xfrm>
        </p:grpSpPr>
        <p:grpSp>
          <p:nvGrpSpPr>
            <p:cNvPr id="22" name="Groupe 21">
              <a:extLst>
                <a:ext uri="{FF2B5EF4-FFF2-40B4-BE49-F238E27FC236}">
                  <a16:creationId xmlns:a16="http://schemas.microsoft.com/office/drawing/2014/main" id="{D4FCCE8A-1FAC-47AD-BFEA-BB1E4922F322}"/>
                </a:ext>
              </a:extLst>
            </p:cNvPr>
            <p:cNvGrpSpPr/>
            <p:nvPr/>
          </p:nvGrpSpPr>
          <p:grpSpPr>
            <a:xfrm>
              <a:off x="6529957" y="282569"/>
              <a:ext cx="4285663" cy="870124"/>
              <a:chOff x="1447749" y="68444"/>
              <a:chExt cx="4285663" cy="708551"/>
            </a:xfrm>
          </p:grpSpPr>
          <p:sp>
            <p:nvSpPr>
              <p:cNvPr id="24" name="Rectangle : coins arrondis 23">
                <a:extLst>
                  <a:ext uri="{FF2B5EF4-FFF2-40B4-BE49-F238E27FC236}">
                    <a16:creationId xmlns:a16="http://schemas.microsoft.com/office/drawing/2014/main" id="{6E55F37A-C5A6-4CAF-A3F1-F77B0356B23C}"/>
                  </a:ext>
                </a:extLst>
              </p:cNvPr>
              <p:cNvSpPr/>
              <p:nvPr/>
            </p:nvSpPr>
            <p:spPr>
              <a:xfrm>
                <a:off x="1447749" y="103542"/>
                <a:ext cx="4285663" cy="61929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 coins arrondis 4">
                <a:extLst>
                  <a:ext uri="{FF2B5EF4-FFF2-40B4-BE49-F238E27FC236}">
                    <a16:creationId xmlns:a16="http://schemas.microsoft.com/office/drawing/2014/main" id="{EF6018D0-52EB-40F7-8993-B40A2A277C30}"/>
                  </a:ext>
                </a:extLst>
              </p:cNvPr>
              <p:cNvSpPr txBox="1"/>
              <p:nvPr/>
            </p:nvSpPr>
            <p:spPr>
              <a:xfrm>
                <a:off x="1627018" y="68444"/>
                <a:ext cx="3970198" cy="7085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sz="3200" kern="1200" dirty="0"/>
                  <a:t>Donnes vues, jouées:</a:t>
                </a:r>
                <a:br>
                  <a:rPr lang="fr-FR" sz="3200" kern="1200" dirty="0"/>
                </a:br>
                <a:r>
                  <a:rPr lang="fr-FR" sz="3200" b="1" dirty="0">
                    <a:solidFill>
                      <a:srgbClr val="002060"/>
                    </a:solidFill>
                  </a:rPr>
                  <a:t>V</a:t>
                </a:r>
                <a:r>
                  <a:rPr lang="fr-FR" sz="3200" b="1" kern="1200" dirty="0">
                    <a:solidFill>
                      <a:srgbClr val="002060"/>
                    </a:solidFill>
                  </a:rPr>
                  <a:t>otre contribution est souhaitée.</a:t>
                </a:r>
              </a:p>
            </p:txBody>
          </p:sp>
        </p:grpSp>
        <p:cxnSp>
          <p:nvCxnSpPr>
            <p:cNvPr id="23" name="Connecteur droit avec flèche 22">
              <a:extLst>
                <a:ext uri="{FF2B5EF4-FFF2-40B4-BE49-F238E27FC236}">
                  <a16:creationId xmlns:a16="http://schemas.microsoft.com/office/drawing/2014/main" id="{E42C5B21-09EA-4F92-8344-B9B779BAAE27}"/>
                </a:ext>
              </a:extLst>
            </p:cNvPr>
            <p:cNvCxnSpPr>
              <a:cxnSpLocks/>
            </p:cNvCxnSpPr>
            <p:nvPr/>
          </p:nvCxnSpPr>
          <p:spPr>
            <a:xfrm>
              <a:off x="10815620" y="717632"/>
              <a:ext cx="1231922" cy="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2" name="Groupe 1">
            <a:extLst>
              <a:ext uri="{FF2B5EF4-FFF2-40B4-BE49-F238E27FC236}">
                <a16:creationId xmlns:a16="http://schemas.microsoft.com/office/drawing/2014/main" id="{360CDB83-354E-44EB-9232-B8B86046D319}"/>
              </a:ext>
            </a:extLst>
          </p:cNvPr>
          <p:cNvGrpSpPr/>
          <p:nvPr/>
        </p:nvGrpSpPr>
        <p:grpSpPr>
          <a:xfrm>
            <a:off x="3269367" y="3441207"/>
            <a:ext cx="5890255" cy="1606279"/>
            <a:chOff x="3269367" y="3441208"/>
            <a:chExt cx="5876314" cy="1456296"/>
          </a:xfrm>
        </p:grpSpPr>
        <p:grpSp>
          <p:nvGrpSpPr>
            <p:cNvPr id="29" name="Groupe 28">
              <a:extLst>
                <a:ext uri="{FF2B5EF4-FFF2-40B4-BE49-F238E27FC236}">
                  <a16:creationId xmlns:a16="http://schemas.microsoft.com/office/drawing/2014/main" id="{B0645BEB-16E7-4757-9B84-45471F79EDEA}"/>
                </a:ext>
              </a:extLst>
            </p:cNvPr>
            <p:cNvGrpSpPr/>
            <p:nvPr/>
          </p:nvGrpSpPr>
          <p:grpSpPr>
            <a:xfrm>
              <a:off x="3269367" y="3441208"/>
              <a:ext cx="5653266" cy="1360472"/>
              <a:chOff x="4371895" y="698132"/>
              <a:chExt cx="4298101" cy="708551"/>
            </a:xfrm>
          </p:grpSpPr>
          <p:sp>
            <p:nvSpPr>
              <p:cNvPr id="31" name="Rectangle : coins arrondis 30">
                <a:extLst>
                  <a:ext uri="{FF2B5EF4-FFF2-40B4-BE49-F238E27FC236}">
                    <a16:creationId xmlns:a16="http://schemas.microsoft.com/office/drawing/2014/main" id="{4B5B2E72-1646-4CB5-9A24-45CF273D0214}"/>
                  </a:ext>
                </a:extLst>
              </p:cNvPr>
              <p:cNvSpPr/>
              <p:nvPr/>
            </p:nvSpPr>
            <p:spPr>
              <a:xfrm>
                <a:off x="4371895" y="750855"/>
                <a:ext cx="4285663" cy="61929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Rectangle : coins arrondis 4">
                <a:extLst>
                  <a:ext uri="{FF2B5EF4-FFF2-40B4-BE49-F238E27FC236}">
                    <a16:creationId xmlns:a16="http://schemas.microsoft.com/office/drawing/2014/main" id="{62EDD0E9-7207-454D-95D7-FDBFEB566EDA}"/>
                  </a:ext>
                </a:extLst>
              </p:cNvPr>
              <p:cNvSpPr txBox="1"/>
              <p:nvPr/>
            </p:nvSpPr>
            <p:spPr>
              <a:xfrm>
                <a:off x="4371895" y="698132"/>
                <a:ext cx="4298101" cy="7085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sz="3200" dirty="0"/>
                  <a:t>Liens vers des documents concernant la saison en cours.</a:t>
                </a:r>
                <a:endParaRPr lang="fr-FR" sz="3200" b="1" kern="1200" dirty="0">
                  <a:solidFill>
                    <a:srgbClr val="002060"/>
                  </a:solidFill>
                </a:endParaRPr>
              </a:p>
            </p:txBody>
          </p:sp>
        </p:grpSp>
        <p:sp>
          <p:nvSpPr>
            <p:cNvPr id="33" name="Accolade ouvrante 32">
              <a:extLst>
                <a:ext uri="{FF2B5EF4-FFF2-40B4-BE49-F238E27FC236}">
                  <a16:creationId xmlns:a16="http://schemas.microsoft.com/office/drawing/2014/main" id="{945B0CAA-F129-4E91-91C1-B8DF22CE0A43}"/>
                </a:ext>
              </a:extLst>
            </p:cNvPr>
            <p:cNvSpPr/>
            <p:nvPr/>
          </p:nvSpPr>
          <p:spPr>
            <a:xfrm>
              <a:off x="8981125" y="3902682"/>
              <a:ext cx="164556" cy="994822"/>
            </a:xfrm>
            <a:prstGeom prst="leftBrace">
              <a:avLst/>
            </a:prstGeom>
            <a:ln w="38100"/>
          </p:spPr>
          <p:style>
            <a:lnRef idx="3">
              <a:schemeClr val="accent2"/>
            </a:lnRef>
            <a:fillRef idx="0">
              <a:schemeClr val="accent2"/>
            </a:fillRef>
            <a:effectRef idx="2">
              <a:schemeClr val="accent2"/>
            </a:effectRef>
            <a:fontRef idx="minor">
              <a:schemeClr val="tx1"/>
            </a:fontRef>
          </p:style>
          <p:txBody>
            <a:bodyPr rtlCol="0" anchor="ctr"/>
            <a:lstStyle/>
            <a:p>
              <a:pPr algn="ctr"/>
              <a:endParaRPr lang="fr-FR"/>
            </a:p>
          </p:txBody>
        </p:sp>
      </p:grpSp>
    </p:spTree>
    <p:extLst>
      <p:ext uri="{BB962C8B-B14F-4D97-AF65-F5344CB8AC3E}">
        <p14:creationId xmlns:p14="http://schemas.microsoft.com/office/powerpoint/2010/main" val="29186948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85DD18-4B65-4572-BC7E-A77C78C616A2}"/>
              </a:ext>
            </a:extLst>
          </p:cNvPr>
          <p:cNvSpPr>
            <a:spLocks noGrp="1"/>
          </p:cNvSpPr>
          <p:nvPr>
            <p:ph type="title"/>
          </p:nvPr>
        </p:nvSpPr>
        <p:spPr>
          <a:xfrm>
            <a:off x="242734" y="303965"/>
            <a:ext cx="6186762" cy="769408"/>
          </a:xfrm>
        </p:spPr>
        <p:txBody>
          <a:bodyPr>
            <a:normAutofit/>
          </a:bodyPr>
          <a:lstStyle/>
          <a:p>
            <a:r>
              <a:rPr lang="fr-FR" dirty="0">
                <a:solidFill>
                  <a:srgbClr val="002060"/>
                </a:solidFill>
              </a:rPr>
              <a:t>Détail du lien « Des donnes »</a:t>
            </a:r>
          </a:p>
        </p:txBody>
      </p:sp>
      <p:pic>
        <p:nvPicPr>
          <p:cNvPr id="11" name="Image 10">
            <a:extLst>
              <a:ext uri="{FF2B5EF4-FFF2-40B4-BE49-F238E27FC236}">
                <a16:creationId xmlns:a16="http://schemas.microsoft.com/office/drawing/2014/main" id="{7619ADA1-5586-4CAD-BDDC-BD03DEEF2BE9}"/>
              </a:ext>
            </a:extLst>
          </p:cNvPr>
          <p:cNvPicPr>
            <a:picLocks noChangeAspect="1"/>
          </p:cNvPicPr>
          <p:nvPr/>
        </p:nvPicPr>
        <p:blipFill>
          <a:blip r:embed="rId2"/>
          <a:stretch>
            <a:fillRect/>
          </a:stretch>
        </p:blipFill>
        <p:spPr>
          <a:xfrm>
            <a:off x="2999943" y="1780945"/>
            <a:ext cx="8617568" cy="4587198"/>
          </a:xfrm>
          <a:prstGeom prst="rect">
            <a:avLst/>
          </a:prstGeom>
        </p:spPr>
      </p:pic>
      <p:grpSp>
        <p:nvGrpSpPr>
          <p:cNvPr id="5" name="Groupe 4">
            <a:extLst>
              <a:ext uri="{FF2B5EF4-FFF2-40B4-BE49-F238E27FC236}">
                <a16:creationId xmlns:a16="http://schemas.microsoft.com/office/drawing/2014/main" id="{DBC074E4-281F-4FDC-A2F3-07BB0E3FDA33}"/>
              </a:ext>
            </a:extLst>
          </p:cNvPr>
          <p:cNvGrpSpPr/>
          <p:nvPr/>
        </p:nvGrpSpPr>
        <p:grpSpPr>
          <a:xfrm>
            <a:off x="4684090" y="2140404"/>
            <a:ext cx="5249273" cy="3579265"/>
            <a:chOff x="5082208" y="-37713"/>
            <a:chExt cx="2508278" cy="1399518"/>
          </a:xfrm>
        </p:grpSpPr>
        <p:grpSp>
          <p:nvGrpSpPr>
            <p:cNvPr id="6" name="Groupe 5">
              <a:extLst>
                <a:ext uri="{FF2B5EF4-FFF2-40B4-BE49-F238E27FC236}">
                  <a16:creationId xmlns:a16="http://schemas.microsoft.com/office/drawing/2014/main" id="{D617618D-5109-41EE-9574-5E2E01373278}"/>
                </a:ext>
              </a:extLst>
            </p:cNvPr>
            <p:cNvGrpSpPr/>
            <p:nvPr/>
          </p:nvGrpSpPr>
          <p:grpSpPr>
            <a:xfrm>
              <a:off x="5082208" y="-37713"/>
              <a:ext cx="2508278" cy="1012402"/>
              <a:chOff x="0" y="-192365"/>
              <a:chExt cx="2508278" cy="824410"/>
            </a:xfrm>
          </p:grpSpPr>
          <p:sp>
            <p:nvSpPr>
              <p:cNvPr id="8" name="Rectangle : coins arrondis 7">
                <a:extLst>
                  <a:ext uri="{FF2B5EF4-FFF2-40B4-BE49-F238E27FC236}">
                    <a16:creationId xmlns:a16="http://schemas.microsoft.com/office/drawing/2014/main" id="{8D71B075-5F36-41D5-AB8E-118D8017829B}"/>
                  </a:ext>
                </a:extLst>
              </p:cNvPr>
              <p:cNvSpPr/>
              <p:nvPr/>
            </p:nvSpPr>
            <p:spPr>
              <a:xfrm>
                <a:off x="0" y="-192365"/>
                <a:ext cx="2508278" cy="82441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 coins arrondis 4">
                <a:extLst>
                  <a:ext uri="{FF2B5EF4-FFF2-40B4-BE49-F238E27FC236}">
                    <a16:creationId xmlns:a16="http://schemas.microsoft.com/office/drawing/2014/main" id="{6E80A7F7-CFDC-4948-B2E9-B9A0E7971EFB}"/>
                  </a:ext>
                </a:extLst>
              </p:cNvPr>
              <p:cNvSpPr txBox="1"/>
              <p:nvPr/>
            </p:nvSpPr>
            <p:spPr>
              <a:xfrm>
                <a:off x="107535" y="44441"/>
                <a:ext cx="2276915" cy="4379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sz="3200" kern="1200" dirty="0"/>
                  <a:t>On pourra ici indiquer la provenance de la donne, le type de problème, le niveau de difficulté, l’auteur…).</a:t>
                </a:r>
              </a:p>
            </p:txBody>
          </p:sp>
        </p:grpSp>
        <p:cxnSp>
          <p:nvCxnSpPr>
            <p:cNvPr id="7" name="Connecteur droit avec flèche 6">
              <a:extLst>
                <a:ext uri="{FF2B5EF4-FFF2-40B4-BE49-F238E27FC236}">
                  <a16:creationId xmlns:a16="http://schemas.microsoft.com/office/drawing/2014/main" id="{81B2F374-D45E-4CE6-9AE9-6720D8D4E491}"/>
                </a:ext>
              </a:extLst>
            </p:cNvPr>
            <p:cNvCxnSpPr>
              <a:cxnSpLocks/>
              <a:stCxn id="8" idx="2"/>
            </p:cNvCxnSpPr>
            <p:nvPr/>
          </p:nvCxnSpPr>
          <p:spPr>
            <a:xfrm>
              <a:off x="6336347" y="974689"/>
              <a:ext cx="161051" cy="387116"/>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14" name="Groupe 13">
            <a:extLst>
              <a:ext uri="{FF2B5EF4-FFF2-40B4-BE49-F238E27FC236}">
                <a16:creationId xmlns:a16="http://schemas.microsoft.com/office/drawing/2014/main" id="{F379310A-E37C-4BAE-8D39-16D0EBBFB5B4}"/>
              </a:ext>
            </a:extLst>
          </p:cNvPr>
          <p:cNvGrpSpPr/>
          <p:nvPr/>
        </p:nvGrpSpPr>
        <p:grpSpPr>
          <a:xfrm>
            <a:off x="810224" y="4252687"/>
            <a:ext cx="3034908" cy="1466982"/>
            <a:chOff x="5082208" y="216060"/>
            <a:chExt cx="2027584" cy="1227208"/>
          </a:xfrm>
        </p:grpSpPr>
        <p:grpSp>
          <p:nvGrpSpPr>
            <p:cNvPr id="15" name="Groupe 14">
              <a:extLst>
                <a:ext uri="{FF2B5EF4-FFF2-40B4-BE49-F238E27FC236}">
                  <a16:creationId xmlns:a16="http://schemas.microsoft.com/office/drawing/2014/main" id="{5C2968CA-71B4-41C8-87FE-D2C3197C667C}"/>
                </a:ext>
              </a:extLst>
            </p:cNvPr>
            <p:cNvGrpSpPr/>
            <p:nvPr/>
          </p:nvGrpSpPr>
          <p:grpSpPr>
            <a:xfrm>
              <a:off x="5082208" y="216060"/>
              <a:ext cx="2027584" cy="758629"/>
              <a:chOff x="0" y="14285"/>
              <a:chExt cx="2027584" cy="617760"/>
            </a:xfrm>
          </p:grpSpPr>
          <p:sp>
            <p:nvSpPr>
              <p:cNvPr id="17" name="Rectangle : coins arrondis 16">
                <a:extLst>
                  <a:ext uri="{FF2B5EF4-FFF2-40B4-BE49-F238E27FC236}">
                    <a16:creationId xmlns:a16="http://schemas.microsoft.com/office/drawing/2014/main" id="{DF7F5FDB-C957-4D6A-A2CD-9CB527409339}"/>
                  </a:ext>
                </a:extLst>
              </p:cNvPr>
              <p:cNvSpPr/>
              <p:nvPr/>
            </p:nvSpPr>
            <p:spPr>
              <a:xfrm>
                <a:off x="0" y="14285"/>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 coins arrondis 4">
                <a:extLst>
                  <a:ext uri="{FF2B5EF4-FFF2-40B4-BE49-F238E27FC236}">
                    <a16:creationId xmlns:a16="http://schemas.microsoft.com/office/drawing/2014/main" id="{5458D2FE-6020-40C7-A900-08DE82D76CAD}"/>
                  </a:ext>
                </a:extLst>
              </p:cNvPr>
              <p:cNvSpPr txBox="1"/>
              <p:nvPr/>
            </p:nvSpPr>
            <p:spPr>
              <a:xfrm>
                <a:off x="149828" y="48667"/>
                <a:ext cx="1727929" cy="55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sz="2000" kern="1200" dirty="0"/>
                  <a:t>Cliquer sur un des liens et vous verrez…</a:t>
                </a:r>
              </a:p>
            </p:txBody>
          </p:sp>
        </p:grpSp>
        <p:cxnSp>
          <p:nvCxnSpPr>
            <p:cNvPr id="16" name="Connecteur droit avec flèche 15">
              <a:extLst>
                <a:ext uri="{FF2B5EF4-FFF2-40B4-BE49-F238E27FC236}">
                  <a16:creationId xmlns:a16="http://schemas.microsoft.com/office/drawing/2014/main" id="{A6F084FA-0A18-4BF4-B447-A2088305147A}"/>
                </a:ext>
              </a:extLst>
            </p:cNvPr>
            <p:cNvCxnSpPr>
              <a:cxnSpLocks/>
              <a:stCxn id="17" idx="2"/>
            </p:cNvCxnSpPr>
            <p:nvPr/>
          </p:nvCxnSpPr>
          <p:spPr>
            <a:xfrm>
              <a:off x="6096000" y="974689"/>
              <a:ext cx="1013792" cy="46857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9369075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03BD43-0DFC-4EEA-A759-E4AD824F40FA}"/>
              </a:ext>
            </a:extLst>
          </p:cNvPr>
          <p:cNvSpPr>
            <a:spLocks noGrp="1"/>
          </p:cNvSpPr>
          <p:nvPr>
            <p:ph type="title"/>
          </p:nvPr>
        </p:nvSpPr>
        <p:spPr>
          <a:xfrm>
            <a:off x="160867" y="187325"/>
            <a:ext cx="11942233" cy="523875"/>
          </a:xfrm>
        </p:spPr>
        <p:txBody>
          <a:bodyPr>
            <a:normAutofit/>
          </a:bodyPr>
          <a:lstStyle/>
          <a:p>
            <a:r>
              <a:rPr lang="fr-FR" sz="2700" dirty="0">
                <a:solidFill>
                  <a:srgbClr val="002060"/>
                </a:solidFill>
              </a:rPr>
              <a:t>La donne choisie s’ouvre dans une nouvelle fenêtre de votre navigateur</a:t>
            </a:r>
          </a:p>
        </p:txBody>
      </p:sp>
      <p:pic>
        <p:nvPicPr>
          <p:cNvPr id="4" name="Espace réservé du contenu 3">
            <a:extLst>
              <a:ext uri="{FF2B5EF4-FFF2-40B4-BE49-F238E27FC236}">
                <a16:creationId xmlns:a16="http://schemas.microsoft.com/office/drawing/2014/main" id="{0F810773-19DD-475B-A973-D5B1D3A2B8D1}"/>
              </a:ext>
            </a:extLst>
          </p:cNvPr>
          <p:cNvPicPr>
            <a:picLocks noGrp="1" noChangeAspect="1"/>
          </p:cNvPicPr>
          <p:nvPr>
            <p:ph idx="1"/>
          </p:nvPr>
        </p:nvPicPr>
        <p:blipFill>
          <a:blip r:embed="rId2"/>
          <a:stretch>
            <a:fillRect/>
          </a:stretch>
        </p:blipFill>
        <p:spPr>
          <a:xfrm>
            <a:off x="3710943" y="826990"/>
            <a:ext cx="6398257" cy="5836545"/>
          </a:xfrm>
          <a:prstGeom prst="rect">
            <a:avLst/>
          </a:prstGeom>
          <a:ln w="19050">
            <a:solidFill>
              <a:schemeClr val="tx1"/>
            </a:solidFill>
          </a:ln>
        </p:spPr>
      </p:pic>
      <p:sp>
        <p:nvSpPr>
          <p:cNvPr id="5" name="Rectangle : coins arrondis 4">
            <a:extLst>
              <a:ext uri="{FF2B5EF4-FFF2-40B4-BE49-F238E27FC236}">
                <a16:creationId xmlns:a16="http://schemas.microsoft.com/office/drawing/2014/main" id="{D060593F-4ED0-4FC0-BE26-804DCE077721}"/>
              </a:ext>
            </a:extLst>
          </p:cNvPr>
          <p:cNvSpPr/>
          <p:nvPr/>
        </p:nvSpPr>
        <p:spPr>
          <a:xfrm>
            <a:off x="160867" y="2607121"/>
            <a:ext cx="3377184" cy="135527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2400" dirty="0"/>
              <a:t>Une donne que vous aurez vue ou jouée au Duperré par exemple.</a:t>
            </a:r>
          </a:p>
        </p:txBody>
      </p:sp>
      <p:sp>
        <p:nvSpPr>
          <p:cNvPr id="6" name="Rectangle : coins arrondis 5">
            <a:extLst>
              <a:ext uri="{FF2B5EF4-FFF2-40B4-BE49-F238E27FC236}">
                <a16:creationId xmlns:a16="http://schemas.microsoft.com/office/drawing/2014/main" id="{A5F72080-2D4B-459F-813F-6AD67481A184}"/>
              </a:ext>
            </a:extLst>
          </p:cNvPr>
          <p:cNvSpPr/>
          <p:nvPr/>
        </p:nvSpPr>
        <p:spPr>
          <a:xfrm>
            <a:off x="6662150" y="1894477"/>
            <a:ext cx="5064276" cy="370156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2400" dirty="0"/>
              <a:t>Si vous souhaitez envoyer une donne, essayez de respecter la mise en page (document PDF avec une page pour présenter le problème et la deuxième pour la solution). Nous pourrons aussi assurer la mise en page si nécessaire… jusqu’à ce que vous sachiez le faire vous-mêmes.</a:t>
            </a:r>
          </a:p>
        </p:txBody>
      </p:sp>
    </p:spTree>
    <p:extLst>
      <p:ext uri="{BB962C8B-B14F-4D97-AF65-F5344CB8AC3E}">
        <p14:creationId xmlns:p14="http://schemas.microsoft.com/office/powerpoint/2010/main" val="33382183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F7877D-79DD-47EB-AD30-DF7E358E3E44}"/>
              </a:ext>
            </a:extLst>
          </p:cNvPr>
          <p:cNvSpPr>
            <a:spLocks noGrp="1"/>
          </p:cNvSpPr>
          <p:nvPr>
            <p:ph type="title"/>
          </p:nvPr>
        </p:nvSpPr>
        <p:spPr>
          <a:xfrm>
            <a:off x="323766" y="209143"/>
            <a:ext cx="3138762" cy="719328"/>
          </a:xfrm>
        </p:spPr>
        <p:txBody>
          <a:bodyPr>
            <a:noAutofit/>
          </a:bodyPr>
          <a:lstStyle/>
          <a:p>
            <a:r>
              <a:rPr lang="fr-FR" sz="4000" dirty="0">
                <a:solidFill>
                  <a:srgbClr val="002060"/>
                </a:solidFill>
              </a:rPr>
              <a:t>Le livre d’or</a:t>
            </a:r>
          </a:p>
        </p:txBody>
      </p:sp>
      <p:pic>
        <p:nvPicPr>
          <p:cNvPr id="4" name="Image 3">
            <a:extLst>
              <a:ext uri="{FF2B5EF4-FFF2-40B4-BE49-F238E27FC236}">
                <a16:creationId xmlns:a16="http://schemas.microsoft.com/office/drawing/2014/main" id="{018130D0-9E50-42BC-88D6-5CB8D975BE16}"/>
              </a:ext>
            </a:extLst>
          </p:cNvPr>
          <p:cNvPicPr>
            <a:picLocks noChangeAspect="1"/>
          </p:cNvPicPr>
          <p:nvPr/>
        </p:nvPicPr>
        <p:blipFill>
          <a:blip r:embed="rId2"/>
          <a:stretch>
            <a:fillRect/>
          </a:stretch>
        </p:blipFill>
        <p:spPr>
          <a:xfrm>
            <a:off x="2283636" y="999744"/>
            <a:ext cx="9307224" cy="5649113"/>
          </a:xfrm>
          <a:prstGeom prst="rect">
            <a:avLst/>
          </a:prstGeom>
        </p:spPr>
      </p:pic>
      <p:grpSp>
        <p:nvGrpSpPr>
          <p:cNvPr id="18" name="Groupe 17">
            <a:extLst>
              <a:ext uri="{FF2B5EF4-FFF2-40B4-BE49-F238E27FC236}">
                <a16:creationId xmlns:a16="http://schemas.microsoft.com/office/drawing/2014/main" id="{8437DB82-AF1F-40F1-BC39-61908DBBE1A6}"/>
              </a:ext>
            </a:extLst>
          </p:cNvPr>
          <p:cNvGrpSpPr/>
          <p:nvPr/>
        </p:nvGrpSpPr>
        <p:grpSpPr>
          <a:xfrm>
            <a:off x="451104" y="3824300"/>
            <a:ext cx="3011424" cy="2033956"/>
            <a:chOff x="451104" y="3824300"/>
            <a:chExt cx="3011424" cy="2033956"/>
          </a:xfrm>
        </p:grpSpPr>
        <p:sp>
          <p:nvSpPr>
            <p:cNvPr id="5" name="Rectangle : coins arrondis 4">
              <a:extLst>
                <a:ext uri="{FF2B5EF4-FFF2-40B4-BE49-F238E27FC236}">
                  <a16:creationId xmlns:a16="http://schemas.microsoft.com/office/drawing/2014/main" id="{37FDCA4F-14FD-4CC5-B373-9C688C5C7EB6}"/>
                </a:ext>
              </a:extLst>
            </p:cNvPr>
            <p:cNvSpPr/>
            <p:nvPr/>
          </p:nvSpPr>
          <p:spPr>
            <a:xfrm>
              <a:off x="451104" y="4172777"/>
              <a:ext cx="2414016" cy="92347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2400" dirty="0"/>
                <a:t>Messages déjà « postés ».</a:t>
              </a:r>
            </a:p>
          </p:txBody>
        </p:sp>
        <p:sp>
          <p:nvSpPr>
            <p:cNvPr id="6" name="Accolade ouvrante 5">
              <a:extLst>
                <a:ext uri="{FF2B5EF4-FFF2-40B4-BE49-F238E27FC236}">
                  <a16:creationId xmlns:a16="http://schemas.microsoft.com/office/drawing/2014/main" id="{D81145D6-D81B-4646-B974-79B5880AE6D5}"/>
                </a:ext>
              </a:extLst>
            </p:cNvPr>
            <p:cNvSpPr/>
            <p:nvPr/>
          </p:nvSpPr>
          <p:spPr>
            <a:xfrm>
              <a:off x="2987040" y="3824300"/>
              <a:ext cx="475488" cy="2033956"/>
            </a:xfrm>
            <a:prstGeom prst="leftBrace">
              <a:avLst/>
            </a:prstGeom>
            <a:ln w="38100"/>
          </p:spPr>
          <p:style>
            <a:lnRef idx="3">
              <a:schemeClr val="accent2"/>
            </a:lnRef>
            <a:fillRef idx="0">
              <a:schemeClr val="accent2"/>
            </a:fillRef>
            <a:effectRef idx="2">
              <a:schemeClr val="accent2"/>
            </a:effectRef>
            <a:fontRef idx="minor">
              <a:schemeClr val="tx1"/>
            </a:fontRef>
          </p:style>
          <p:txBody>
            <a:bodyPr rtlCol="0" anchor="ctr"/>
            <a:lstStyle/>
            <a:p>
              <a:pPr algn="ctr"/>
              <a:endParaRPr lang="fr-FR"/>
            </a:p>
          </p:txBody>
        </p:sp>
      </p:grpSp>
      <p:grpSp>
        <p:nvGrpSpPr>
          <p:cNvPr id="17" name="Groupe 16">
            <a:extLst>
              <a:ext uri="{FF2B5EF4-FFF2-40B4-BE49-F238E27FC236}">
                <a16:creationId xmlns:a16="http://schemas.microsoft.com/office/drawing/2014/main" id="{F677504A-734B-4F9E-8AB0-90D6A7CEC7F1}"/>
              </a:ext>
            </a:extLst>
          </p:cNvPr>
          <p:cNvGrpSpPr/>
          <p:nvPr/>
        </p:nvGrpSpPr>
        <p:grpSpPr>
          <a:xfrm>
            <a:off x="5827776" y="661252"/>
            <a:ext cx="4523232" cy="2767748"/>
            <a:chOff x="5827776" y="661252"/>
            <a:chExt cx="4523232" cy="2767748"/>
          </a:xfrm>
        </p:grpSpPr>
        <p:sp>
          <p:nvSpPr>
            <p:cNvPr id="7" name="Rectangle : coins arrondis 6">
              <a:extLst>
                <a:ext uri="{FF2B5EF4-FFF2-40B4-BE49-F238E27FC236}">
                  <a16:creationId xmlns:a16="http://schemas.microsoft.com/office/drawing/2014/main" id="{BF399128-4CAD-4FF0-A463-B413791AD3D9}"/>
                </a:ext>
              </a:extLst>
            </p:cNvPr>
            <p:cNvSpPr/>
            <p:nvPr/>
          </p:nvSpPr>
          <p:spPr>
            <a:xfrm>
              <a:off x="5827776" y="661252"/>
              <a:ext cx="4523232" cy="171618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2400" dirty="0"/>
                <a:t>Poster votre message et saisir le code demandé (système CATCHA pour éviter l’envoi massif par des robots).</a:t>
              </a:r>
            </a:p>
          </p:txBody>
        </p:sp>
        <p:cxnSp>
          <p:nvCxnSpPr>
            <p:cNvPr id="14" name="Connecteur droit avec flèche 13">
              <a:extLst>
                <a:ext uri="{FF2B5EF4-FFF2-40B4-BE49-F238E27FC236}">
                  <a16:creationId xmlns:a16="http://schemas.microsoft.com/office/drawing/2014/main" id="{C889E5B3-799D-441E-B528-BD62B3F0B0FE}"/>
                </a:ext>
              </a:extLst>
            </p:cNvPr>
            <p:cNvCxnSpPr>
              <a:stCxn id="7" idx="2"/>
            </p:cNvCxnSpPr>
            <p:nvPr/>
          </p:nvCxnSpPr>
          <p:spPr>
            <a:xfrm>
              <a:off x="8089392" y="2377440"/>
              <a:ext cx="944880" cy="105156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 name="Connecteur droit avec flèche 15">
            <a:extLst>
              <a:ext uri="{FF2B5EF4-FFF2-40B4-BE49-F238E27FC236}">
                <a16:creationId xmlns:a16="http://schemas.microsoft.com/office/drawing/2014/main" id="{87E4BF84-6C00-41FB-BB59-31808ACFCD71}"/>
              </a:ext>
            </a:extLst>
          </p:cNvPr>
          <p:cNvCxnSpPr/>
          <p:nvPr/>
        </p:nvCxnSpPr>
        <p:spPr>
          <a:xfrm>
            <a:off x="8125968" y="4986528"/>
            <a:ext cx="1816608"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e 18">
            <a:extLst>
              <a:ext uri="{FF2B5EF4-FFF2-40B4-BE49-F238E27FC236}">
                <a16:creationId xmlns:a16="http://schemas.microsoft.com/office/drawing/2014/main" id="{A464B024-2C47-4F62-9559-AD04402AF66F}"/>
              </a:ext>
            </a:extLst>
          </p:cNvPr>
          <p:cNvGrpSpPr/>
          <p:nvPr/>
        </p:nvGrpSpPr>
        <p:grpSpPr>
          <a:xfrm>
            <a:off x="5295060" y="5522154"/>
            <a:ext cx="4312236" cy="1173360"/>
            <a:chOff x="6076238" y="2676588"/>
            <a:chExt cx="5468125" cy="1577852"/>
          </a:xfrm>
        </p:grpSpPr>
        <p:grpSp>
          <p:nvGrpSpPr>
            <p:cNvPr id="20" name="Groupe 19">
              <a:extLst>
                <a:ext uri="{FF2B5EF4-FFF2-40B4-BE49-F238E27FC236}">
                  <a16:creationId xmlns:a16="http://schemas.microsoft.com/office/drawing/2014/main" id="{2C405F6A-40C1-441A-B8B4-85298B3D75E4}"/>
                </a:ext>
              </a:extLst>
            </p:cNvPr>
            <p:cNvGrpSpPr/>
            <p:nvPr/>
          </p:nvGrpSpPr>
          <p:grpSpPr>
            <a:xfrm>
              <a:off x="6076238" y="2985038"/>
              <a:ext cx="3556615" cy="1269402"/>
              <a:chOff x="840250" y="833579"/>
              <a:chExt cx="1576997" cy="433578"/>
            </a:xfrm>
          </p:grpSpPr>
          <p:sp>
            <p:nvSpPr>
              <p:cNvPr id="22" name="Rectangle : coins arrondis 21">
                <a:extLst>
                  <a:ext uri="{FF2B5EF4-FFF2-40B4-BE49-F238E27FC236}">
                    <a16:creationId xmlns:a16="http://schemas.microsoft.com/office/drawing/2014/main" id="{3150C194-1478-4291-A30A-122D0BC756B4}"/>
                  </a:ext>
                </a:extLst>
              </p:cNvPr>
              <p:cNvSpPr/>
              <p:nvPr/>
            </p:nvSpPr>
            <p:spPr>
              <a:xfrm>
                <a:off x="840250" y="833579"/>
                <a:ext cx="1532416" cy="42242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Rectangle : coins arrondis 4">
                <a:extLst>
                  <a:ext uri="{FF2B5EF4-FFF2-40B4-BE49-F238E27FC236}">
                    <a16:creationId xmlns:a16="http://schemas.microsoft.com/office/drawing/2014/main" id="{67CDEEC1-CEAC-4171-A748-7CE92B246142}"/>
                  </a:ext>
                </a:extLst>
              </p:cNvPr>
              <p:cNvSpPr txBox="1"/>
              <p:nvPr/>
            </p:nvSpPr>
            <p:spPr>
              <a:xfrm>
                <a:off x="884831" y="842996"/>
                <a:ext cx="1532416" cy="4241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sz="4000" kern="1200" dirty="0"/>
                  <a:t>Envoyer !!!</a:t>
                </a:r>
              </a:p>
            </p:txBody>
          </p:sp>
        </p:grpSp>
        <p:cxnSp>
          <p:nvCxnSpPr>
            <p:cNvPr id="21" name="Connecteur droit avec flèche 20">
              <a:extLst>
                <a:ext uri="{FF2B5EF4-FFF2-40B4-BE49-F238E27FC236}">
                  <a16:creationId xmlns:a16="http://schemas.microsoft.com/office/drawing/2014/main" id="{D9F32A14-1D6F-4016-BE29-16ECFD1E9887}"/>
                </a:ext>
              </a:extLst>
            </p:cNvPr>
            <p:cNvCxnSpPr>
              <a:cxnSpLocks/>
            </p:cNvCxnSpPr>
            <p:nvPr/>
          </p:nvCxnSpPr>
          <p:spPr>
            <a:xfrm flipV="1">
              <a:off x="9532308" y="2676588"/>
              <a:ext cx="2012055" cy="996717"/>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18672834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ABE164-0854-4037-8A61-C640DCBE4CEF}"/>
              </a:ext>
            </a:extLst>
          </p:cNvPr>
          <p:cNvSpPr>
            <a:spLocks noGrp="1"/>
          </p:cNvSpPr>
          <p:nvPr>
            <p:ph type="title"/>
          </p:nvPr>
        </p:nvSpPr>
        <p:spPr>
          <a:xfrm>
            <a:off x="78236" y="110487"/>
            <a:ext cx="6348499" cy="526121"/>
          </a:xfrm>
        </p:spPr>
        <p:txBody>
          <a:bodyPr>
            <a:normAutofit/>
          </a:bodyPr>
          <a:lstStyle/>
          <a:p>
            <a:r>
              <a:rPr lang="fr-FR" sz="2800" dirty="0">
                <a:solidFill>
                  <a:srgbClr val="002060"/>
                </a:solidFill>
              </a:rPr>
              <a:t>Un focus sur les widgets pour terminer</a:t>
            </a:r>
          </a:p>
        </p:txBody>
      </p:sp>
      <p:pic>
        <p:nvPicPr>
          <p:cNvPr id="6" name="Image 5">
            <a:extLst>
              <a:ext uri="{FF2B5EF4-FFF2-40B4-BE49-F238E27FC236}">
                <a16:creationId xmlns:a16="http://schemas.microsoft.com/office/drawing/2014/main" id="{F099561F-CB97-49D2-9868-B163B8FC7306}"/>
              </a:ext>
            </a:extLst>
          </p:cNvPr>
          <p:cNvPicPr>
            <a:picLocks noChangeAspect="1"/>
          </p:cNvPicPr>
          <p:nvPr/>
        </p:nvPicPr>
        <p:blipFill>
          <a:blip r:embed="rId2"/>
          <a:stretch>
            <a:fillRect/>
          </a:stretch>
        </p:blipFill>
        <p:spPr>
          <a:xfrm>
            <a:off x="3252485" y="817655"/>
            <a:ext cx="8171727" cy="5991300"/>
          </a:xfrm>
          <a:prstGeom prst="rect">
            <a:avLst/>
          </a:prstGeom>
        </p:spPr>
      </p:pic>
      <p:grpSp>
        <p:nvGrpSpPr>
          <p:cNvPr id="30" name="Groupe 29">
            <a:extLst>
              <a:ext uri="{FF2B5EF4-FFF2-40B4-BE49-F238E27FC236}">
                <a16:creationId xmlns:a16="http://schemas.microsoft.com/office/drawing/2014/main" id="{7B119796-7BE2-4226-8048-B2283310EC5E}"/>
              </a:ext>
            </a:extLst>
          </p:cNvPr>
          <p:cNvGrpSpPr/>
          <p:nvPr/>
        </p:nvGrpSpPr>
        <p:grpSpPr>
          <a:xfrm>
            <a:off x="298784" y="1789082"/>
            <a:ext cx="4222974" cy="1913678"/>
            <a:chOff x="298784" y="1789083"/>
            <a:chExt cx="4222974" cy="1078384"/>
          </a:xfrm>
        </p:grpSpPr>
        <p:grpSp>
          <p:nvGrpSpPr>
            <p:cNvPr id="11" name="Groupe 10">
              <a:extLst>
                <a:ext uri="{FF2B5EF4-FFF2-40B4-BE49-F238E27FC236}">
                  <a16:creationId xmlns:a16="http://schemas.microsoft.com/office/drawing/2014/main" id="{17AF59FF-7DE6-4B1A-A479-44CFD20C61D4}"/>
                </a:ext>
              </a:extLst>
            </p:cNvPr>
            <p:cNvGrpSpPr/>
            <p:nvPr/>
          </p:nvGrpSpPr>
          <p:grpSpPr>
            <a:xfrm>
              <a:off x="298784" y="1789083"/>
              <a:ext cx="2796108" cy="1078384"/>
              <a:chOff x="0" y="14285"/>
              <a:chExt cx="2040898" cy="617760"/>
            </a:xfrm>
          </p:grpSpPr>
          <p:sp>
            <p:nvSpPr>
              <p:cNvPr id="12" name="Rectangle : coins arrondis 11">
                <a:extLst>
                  <a:ext uri="{FF2B5EF4-FFF2-40B4-BE49-F238E27FC236}">
                    <a16:creationId xmlns:a16="http://schemas.microsoft.com/office/drawing/2014/main" id="{BD46DF89-2995-4261-A49A-817EA5A75A08}"/>
                  </a:ext>
                </a:extLst>
              </p:cNvPr>
              <p:cNvSpPr/>
              <p:nvPr/>
            </p:nvSpPr>
            <p:spPr>
              <a:xfrm>
                <a:off x="0" y="14285"/>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 coins arrondis 4">
                <a:extLst>
                  <a:ext uri="{FF2B5EF4-FFF2-40B4-BE49-F238E27FC236}">
                    <a16:creationId xmlns:a16="http://schemas.microsoft.com/office/drawing/2014/main" id="{4EFBFFBE-5849-49BD-89D6-844A4442E3D3}"/>
                  </a:ext>
                </a:extLst>
              </p:cNvPr>
              <p:cNvSpPr txBox="1"/>
              <p:nvPr/>
            </p:nvSpPr>
            <p:spPr>
              <a:xfrm>
                <a:off x="13314" y="50700"/>
                <a:ext cx="2027584" cy="55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kern="1200" dirty="0"/>
                  <a:t>Vous pouvez vous abonner à un flux </a:t>
                </a:r>
                <a:r>
                  <a:rPr lang="fr-FR" kern="1200" dirty="0" err="1"/>
                  <a:t>rss</a:t>
                </a:r>
                <a:r>
                  <a:rPr lang="fr-FR" kern="1200" dirty="0"/>
                  <a:t> pour être prévenus de nouveautés dans les news. Nous vous laissons chercher comment çà marche…</a:t>
                </a:r>
              </a:p>
            </p:txBody>
          </p:sp>
        </p:grpSp>
        <p:cxnSp>
          <p:nvCxnSpPr>
            <p:cNvPr id="21" name="Connecteur droit avec flèche 20">
              <a:extLst>
                <a:ext uri="{FF2B5EF4-FFF2-40B4-BE49-F238E27FC236}">
                  <a16:creationId xmlns:a16="http://schemas.microsoft.com/office/drawing/2014/main" id="{194C6391-3473-4491-8ED7-937EAEC1315E}"/>
                </a:ext>
              </a:extLst>
            </p:cNvPr>
            <p:cNvCxnSpPr>
              <a:cxnSpLocks/>
              <a:stCxn id="13" idx="3"/>
            </p:cNvCxnSpPr>
            <p:nvPr/>
          </p:nvCxnSpPr>
          <p:spPr>
            <a:xfrm flipV="1">
              <a:off x="3094892" y="1852650"/>
              <a:ext cx="1426866" cy="48654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18" name="Groupe 17">
            <a:extLst>
              <a:ext uri="{FF2B5EF4-FFF2-40B4-BE49-F238E27FC236}">
                <a16:creationId xmlns:a16="http://schemas.microsoft.com/office/drawing/2014/main" id="{3F3F27C7-F349-42F2-8A98-CACC539C2681}"/>
              </a:ext>
            </a:extLst>
          </p:cNvPr>
          <p:cNvGrpSpPr/>
          <p:nvPr/>
        </p:nvGrpSpPr>
        <p:grpSpPr>
          <a:xfrm>
            <a:off x="78236" y="636608"/>
            <a:ext cx="3418590" cy="850548"/>
            <a:chOff x="78236" y="636608"/>
            <a:chExt cx="3418590" cy="850548"/>
          </a:xfrm>
        </p:grpSpPr>
        <p:grpSp>
          <p:nvGrpSpPr>
            <p:cNvPr id="8" name="Groupe 7">
              <a:extLst>
                <a:ext uri="{FF2B5EF4-FFF2-40B4-BE49-F238E27FC236}">
                  <a16:creationId xmlns:a16="http://schemas.microsoft.com/office/drawing/2014/main" id="{47C418BD-8DC3-4788-A343-0C682C956216}"/>
                </a:ext>
              </a:extLst>
            </p:cNvPr>
            <p:cNvGrpSpPr/>
            <p:nvPr/>
          </p:nvGrpSpPr>
          <p:grpSpPr>
            <a:xfrm>
              <a:off x="78236" y="636608"/>
              <a:ext cx="2733153" cy="786981"/>
              <a:chOff x="0" y="14285"/>
              <a:chExt cx="2057741" cy="617760"/>
            </a:xfrm>
          </p:grpSpPr>
          <p:sp>
            <p:nvSpPr>
              <p:cNvPr id="9" name="Rectangle : coins arrondis 8">
                <a:extLst>
                  <a:ext uri="{FF2B5EF4-FFF2-40B4-BE49-F238E27FC236}">
                    <a16:creationId xmlns:a16="http://schemas.microsoft.com/office/drawing/2014/main" id="{2864EB2D-64D7-4F55-93B4-9093A95BFBA2}"/>
                  </a:ext>
                </a:extLst>
              </p:cNvPr>
              <p:cNvSpPr/>
              <p:nvPr/>
            </p:nvSpPr>
            <p:spPr>
              <a:xfrm>
                <a:off x="0" y="14285"/>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 coins arrondis 4">
                <a:extLst>
                  <a:ext uri="{FF2B5EF4-FFF2-40B4-BE49-F238E27FC236}">
                    <a16:creationId xmlns:a16="http://schemas.microsoft.com/office/drawing/2014/main" id="{6B694501-1742-45C1-8B6E-0EB87665BCC6}"/>
                  </a:ext>
                </a:extLst>
              </p:cNvPr>
              <p:cNvSpPr txBox="1"/>
              <p:nvPr/>
            </p:nvSpPr>
            <p:spPr>
              <a:xfrm>
                <a:off x="30157" y="44442"/>
                <a:ext cx="2027584" cy="55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kern="1200" dirty="0"/>
                  <a:t>Texte défilant pour une information importante.</a:t>
                </a:r>
              </a:p>
            </p:txBody>
          </p:sp>
        </p:grpSp>
        <p:cxnSp>
          <p:nvCxnSpPr>
            <p:cNvPr id="15" name="Connecteur droit avec flèche 14">
              <a:extLst>
                <a:ext uri="{FF2B5EF4-FFF2-40B4-BE49-F238E27FC236}">
                  <a16:creationId xmlns:a16="http://schemas.microsoft.com/office/drawing/2014/main" id="{AC7676DD-DBF6-43AB-9A4E-813CD14890B6}"/>
                </a:ext>
              </a:extLst>
            </p:cNvPr>
            <p:cNvCxnSpPr>
              <a:cxnSpLocks/>
            </p:cNvCxnSpPr>
            <p:nvPr/>
          </p:nvCxnSpPr>
          <p:spPr>
            <a:xfrm>
              <a:off x="2766647" y="1162729"/>
              <a:ext cx="730179" cy="32442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33" name="Groupe 32">
            <a:extLst>
              <a:ext uri="{FF2B5EF4-FFF2-40B4-BE49-F238E27FC236}">
                <a16:creationId xmlns:a16="http://schemas.microsoft.com/office/drawing/2014/main" id="{D826D9FD-E87B-4E0E-9688-E3FA527AC151}"/>
              </a:ext>
            </a:extLst>
          </p:cNvPr>
          <p:cNvGrpSpPr/>
          <p:nvPr/>
        </p:nvGrpSpPr>
        <p:grpSpPr>
          <a:xfrm>
            <a:off x="118291" y="4014279"/>
            <a:ext cx="3752043" cy="786981"/>
            <a:chOff x="78236" y="636608"/>
            <a:chExt cx="3429345" cy="786981"/>
          </a:xfrm>
        </p:grpSpPr>
        <p:grpSp>
          <p:nvGrpSpPr>
            <p:cNvPr id="34" name="Groupe 33">
              <a:extLst>
                <a:ext uri="{FF2B5EF4-FFF2-40B4-BE49-F238E27FC236}">
                  <a16:creationId xmlns:a16="http://schemas.microsoft.com/office/drawing/2014/main" id="{A28EA529-B0A1-4825-9C4D-63C996165CF5}"/>
                </a:ext>
              </a:extLst>
            </p:cNvPr>
            <p:cNvGrpSpPr/>
            <p:nvPr/>
          </p:nvGrpSpPr>
          <p:grpSpPr>
            <a:xfrm>
              <a:off x="78236" y="636608"/>
              <a:ext cx="2733153" cy="786981"/>
              <a:chOff x="0" y="14285"/>
              <a:chExt cx="2057741" cy="617760"/>
            </a:xfrm>
          </p:grpSpPr>
          <p:sp>
            <p:nvSpPr>
              <p:cNvPr id="36" name="Rectangle : coins arrondis 35">
                <a:extLst>
                  <a:ext uri="{FF2B5EF4-FFF2-40B4-BE49-F238E27FC236}">
                    <a16:creationId xmlns:a16="http://schemas.microsoft.com/office/drawing/2014/main" id="{993CF127-2AA5-4B2D-8766-8A3785B421F9}"/>
                  </a:ext>
                </a:extLst>
              </p:cNvPr>
              <p:cNvSpPr/>
              <p:nvPr/>
            </p:nvSpPr>
            <p:spPr>
              <a:xfrm>
                <a:off x="0" y="14285"/>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Rectangle : coins arrondis 4">
                <a:extLst>
                  <a:ext uri="{FF2B5EF4-FFF2-40B4-BE49-F238E27FC236}">
                    <a16:creationId xmlns:a16="http://schemas.microsoft.com/office/drawing/2014/main" id="{05CC6B2A-C401-4173-BA1F-24085D5F3828}"/>
                  </a:ext>
                </a:extLst>
              </p:cNvPr>
              <p:cNvSpPr txBox="1"/>
              <p:nvPr/>
            </p:nvSpPr>
            <p:spPr>
              <a:xfrm>
                <a:off x="30157" y="44442"/>
                <a:ext cx="2027584" cy="55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kern="1200" dirty="0"/>
                  <a:t>Les nouveautés s’affichent directement sur le site.</a:t>
                </a:r>
              </a:p>
            </p:txBody>
          </p:sp>
        </p:grpSp>
        <p:cxnSp>
          <p:nvCxnSpPr>
            <p:cNvPr id="35" name="Connecteur droit avec flèche 34">
              <a:extLst>
                <a:ext uri="{FF2B5EF4-FFF2-40B4-BE49-F238E27FC236}">
                  <a16:creationId xmlns:a16="http://schemas.microsoft.com/office/drawing/2014/main" id="{35078BDB-604D-443F-8B11-2E27079933A3}"/>
                </a:ext>
              </a:extLst>
            </p:cNvPr>
            <p:cNvCxnSpPr>
              <a:cxnSpLocks/>
            </p:cNvCxnSpPr>
            <p:nvPr/>
          </p:nvCxnSpPr>
          <p:spPr>
            <a:xfrm>
              <a:off x="2768218" y="1030098"/>
              <a:ext cx="739363" cy="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39" name="Groupe 38">
            <a:extLst>
              <a:ext uri="{FF2B5EF4-FFF2-40B4-BE49-F238E27FC236}">
                <a16:creationId xmlns:a16="http://schemas.microsoft.com/office/drawing/2014/main" id="{60E241BD-8C4A-4DD3-BB6B-D21636EC934C}"/>
              </a:ext>
            </a:extLst>
          </p:cNvPr>
          <p:cNvGrpSpPr/>
          <p:nvPr/>
        </p:nvGrpSpPr>
        <p:grpSpPr>
          <a:xfrm>
            <a:off x="6602569" y="69092"/>
            <a:ext cx="2755022" cy="1415155"/>
            <a:chOff x="78236" y="636608"/>
            <a:chExt cx="3206473" cy="1415155"/>
          </a:xfrm>
        </p:grpSpPr>
        <p:grpSp>
          <p:nvGrpSpPr>
            <p:cNvPr id="40" name="Groupe 39">
              <a:extLst>
                <a:ext uri="{FF2B5EF4-FFF2-40B4-BE49-F238E27FC236}">
                  <a16:creationId xmlns:a16="http://schemas.microsoft.com/office/drawing/2014/main" id="{5DAA1D18-FD96-48D8-88FF-E662CCBF9F3F}"/>
                </a:ext>
              </a:extLst>
            </p:cNvPr>
            <p:cNvGrpSpPr/>
            <p:nvPr/>
          </p:nvGrpSpPr>
          <p:grpSpPr>
            <a:xfrm>
              <a:off x="78236" y="636608"/>
              <a:ext cx="2733153" cy="786981"/>
              <a:chOff x="0" y="14285"/>
              <a:chExt cx="2057741" cy="617760"/>
            </a:xfrm>
          </p:grpSpPr>
          <p:sp>
            <p:nvSpPr>
              <p:cNvPr id="42" name="Rectangle : coins arrondis 41">
                <a:extLst>
                  <a:ext uri="{FF2B5EF4-FFF2-40B4-BE49-F238E27FC236}">
                    <a16:creationId xmlns:a16="http://schemas.microsoft.com/office/drawing/2014/main" id="{569ACBAC-D468-4568-8FD6-DA1BCAD80DCA}"/>
                  </a:ext>
                </a:extLst>
              </p:cNvPr>
              <p:cNvSpPr/>
              <p:nvPr/>
            </p:nvSpPr>
            <p:spPr>
              <a:xfrm>
                <a:off x="0" y="14285"/>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Rectangle : coins arrondis 4">
                <a:extLst>
                  <a:ext uri="{FF2B5EF4-FFF2-40B4-BE49-F238E27FC236}">
                    <a16:creationId xmlns:a16="http://schemas.microsoft.com/office/drawing/2014/main" id="{BF3E36EC-A649-4ED9-9960-CA3644DEAF1E}"/>
                  </a:ext>
                </a:extLst>
              </p:cNvPr>
              <p:cNvSpPr txBox="1"/>
              <p:nvPr/>
            </p:nvSpPr>
            <p:spPr>
              <a:xfrm>
                <a:off x="30157" y="44442"/>
                <a:ext cx="2027584" cy="55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kern="1200" dirty="0"/>
                  <a:t>Rechercher tous les éléments du site le texte saisi.</a:t>
                </a:r>
              </a:p>
            </p:txBody>
          </p:sp>
        </p:grpSp>
        <p:cxnSp>
          <p:nvCxnSpPr>
            <p:cNvPr id="41" name="Connecteur droit avec flèche 40">
              <a:extLst>
                <a:ext uri="{FF2B5EF4-FFF2-40B4-BE49-F238E27FC236}">
                  <a16:creationId xmlns:a16="http://schemas.microsoft.com/office/drawing/2014/main" id="{A3077EFB-9140-4CA8-886A-82D5A5E1CB5C}"/>
                </a:ext>
              </a:extLst>
            </p:cNvPr>
            <p:cNvCxnSpPr>
              <a:cxnSpLocks/>
            </p:cNvCxnSpPr>
            <p:nvPr/>
          </p:nvCxnSpPr>
          <p:spPr>
            <a:xfrm>
              <a:off x="1667812" y="1423590"/>
              <a:ext cx="1616897" cy="628173"/>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46" name="Groupe 45">
            <a:extLst>
              <a:ext uri="{FF2B5EF4-FFF2-40B4-BE49-F238E27FC236}">
                <a16:creationId xmlns:a16="http://schemas.microsoft.com/office/drawing/2014/main" id="{46B789DF-AAFE-4384-82F8-A8CC9E94F39C}"/>
              </a:ext>
            </a:extLst>
          </p:cNvPr>
          <p:cNvGrpSpPr/>
          <p:nvPr/>
        </p:nvGrpSpPr>
        <p:grpSpPr>
          <a:xfrm>
            <a:off x="4283992" y="2539592"/>
            <a:ext cx="4430906" cy="1249403"/>
            <a:chOff x="78236" y="636608"/>
            <a:chExt cx="3429345" cy="786981"/>
          </a:xfrm>
        </p:grpSpPr>
        <p:grpSp>
          <p:nvGrpSpPr>
            <p:cNvPr id="47" name="Groupe 46">
              <a:extLst>
                <a:ext uri="{FF2B5EF4-FFF2-40B4-BE49-F238E27FC236}">
                  <a16:creationId xmlns:a16="http://schemas.microsoft.com/office/drawing/2014/main" id="{8BB5877A-2EF5-4934-9305-57E0653D89D8}"/>
                </a:ext>
              </a:extLst>
            </p:cNvPr>
            <p:cNvGrpSpPr/>
            <p:nvPr/>
          </p:nvGrpSpPr>
          <p:grpSpPr>
            <a:xfrm>
              <a:off x="78236" y="636608"/>
              <a:ext cx="2747000" cy="786981"/>
              <a:chOff x="0" y="14285"/>
              <a:chExt cx="2068166" cy="617760"/>
            </a:xfrm>
          </p:grpSpPr>
          <p:sp>
            <p:nvSpPr>
              <p:cNvPr id="49" name="Rectangle : coins arrondis 48">
                <a:extLst>
                  <a:ext uri="{FF2B5EF4-FFF2-40B4-BE49-F238E27FC236}">
                    <a16:creationId xmlns:a16="http://schemas.microsoft.com/office/drawing/2014/main" id="{1A8DCD6A-E36B-4F67-943A-09F5F38E2033}"/>
                  </a:ext>
                </a:extLst>
              </p:cNvPr>
              <p:cNvSpPr/>
              <p:nvPr/>
            </p:nvSpPr>
            <p:spPr>
              <a:xfrm>
                <a:off x="0" y="14285"/>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0" name="Rectangle : coins arrondis 4">
                <a:extLst>
                  <a:ext uri="{FF2B5EF4-FFF2-40B4-BE49-F238E27FC236}">
                    <a16:creationId xmlns:a16="http://schemas.microsoft.com/office/drawing/2014/main" id="{7B890819-BBBC-40A1-A723-761462727E8B}"/>
                  </a:ext>
                </a:extLst>
              </p:cNvPr>
              <p:cNvSpPr txBox="1"/>
              <p:nvPr/>
            </p:nvSpPr>
            <p:spPr>
              <a:xfrm>
                <a:off x="40582" y="26558"/>
                <a:ext cx="2027584" cy="55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kern="1200" dirty="0"/>
                  <a:t>Les évènements réguliers (tournois par exemple) sont absents volontairement pour ne pas « alourdir » le calendrier</a:t>
                </a:r>
              </a:p>
            </p:txBody>
          </p:sp>
        </p:grpSp>
        <p:cxnSp>
          <p:nvCxnSpPr>
            <p:cNvPr id="48" name="Connecteur droit avec flèche 47">
              <a:extLst>
                <a:ext uri="{FF2B5EF4-FFF2-40B4-BE49-F238E27FC236}">
                  <a16:creationId xmlns:a16="http://schemas.microsoft.com/office/drawing/2014/main" id="{4D85046B-849A-49BB-842A-225CA6F1E853}"/>
                </a:ext>
              </a:extLst>
            </p:cNvPr>
            <p:cNvCxnSpPr>
              <a:cxnSpLocks/>
            </p:cNvCxnSpPr>
            <p:nvPr/>
          </p:nvCxnSpPr>
          <p:spPr>
            <a:xfrm>
              <a:off x="2768218" y="1030098"/>
              <a:ext cx="739363" cy="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51" name="Groupe 50">
            <a:extLst>
              <a:ext uri="{FF2B5EF4-FFF2-40B4-BE49-F238E27FC236}">
                <a16:creationId xmlns:a16="http://schemas.microsoft.com/office/drawing/2014/main" id="{41F41C3B-873C-4148-9110-FAA5FB31240C}"/>
              </a:ext>
            </a:extLst>
          </p:cNvPr>
          <p:cNvGrpSpPr/>
          <p:nvPr/>
        </p:nvGrpSpPr>
        <p:grpSpPr>
          <a:xfrm>
            <a:off x="6010960" y="5160993"/>
            <a:ext cx="2654775" cy="786981"/>
            <a:chOff x="78236" y="636608"/>
            <a:chExt cx="3429345" cy="786981"/>
          </a:xfrm>
        </p:grpSpPr>
        <p:grpSp>
          <p:nvGrpSpPr>
            <p:cNvPr id="52" name="Groupe 51">
              <a:extLst>
                <a:ext uri="{FF2B5EF4-FFF2-40B4-BE49-F238E27FC236}">
                  <a16:creationId xmlns:a16="http://schemas.microsoft.com/office/drawing/2014/main" id="{91DA08A0-F067-4F50-821F-05D1BDCBCA9B}"/>
                </a:ext>
              </a:extLst>
            </p:cNvPr>
            <p:cNvGrpSpPr/>
            <p:nvPr/>
          </p:nvGrpSpPr>
          <p:grpSpPr>
            <a:xfrm>
              <a:off x="78236" y="636608"/>
              <a:ext cx="2733153" cy="786981"/>
              <a:chOff x="0" y="14285"/>
              <a:chExt cx="2057741" cy="617760"/>
            </a:xfrm>
          </p:grpSpPr>
          <p:sp>
            <p:nvSpPr>
              <p:cNvPr id="54" name="Rectangle : coins arrondis 53">
                <a:extLst>
                  <a:ext uri="{FF2B5EF4-FFF2-40B4-BE49-F238E27FC236}">
                    <a16:creationId xmlns:a16="http://schemas.microsoft.com/office/drawing/2014/main" id="{EEB2130F-B074-4CC4-83FE-7785FB47E782}"/>
                  </a:ext>
                </a:extLst>
              </p:cNvPr>
              <p:cNvSpPr/>
              <p:nvPr/>
            </p:nvSpPr>
            <p:spPr>
              <a:xfrm>
                <a:off x="0" y="14285"/>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5" name="Rectangle : coins arrondis 4">
                <a:extLst>
                  <a:ext uri="{FF2B5EF4-FFF2-40B4-BE49-F238E27FC236}">
                    <a16:creationId xmlns:a16="http://schemas.microsoft.com/office/drawing/2014/main" id="{710F0E25-254B-4B36-90DA-8E5D307ACB6F}"/>
                  </a:ext>
                </a:extLst>
              </p:cNvPr>
              <p:cNvSpPr txBox="1"/>
              <p:nvPr/>
            </p:nvSpPr>
            <p:spPr>
              <a:xfrm>
                <a:off x="30157" y="44442"/>
                <a:ext cx="2027584" cy="557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fr-FR" kern="1200" dirty="0"/>
                  <a:t>A partir de … 1926.</a:t>
                </a:r>
              </a:p>
            </p:txBody>
          </p:sp>
        </p:grpSp>
        <p:cxnSp>
          <p:nvCxnSpPr>
            <p:cNvPr id="53" name="Connecteur droit avec flèche 52">
              <a:extLst>
                <a:ext uri="{FF2B5EF4-FFF2-40B4-BE49-F238E27FC236}">
                  <a16:creationId xmlns:a16="http://schemas.microsoft.com/office/drawing/2014/main" id="{2EB53979-B1CC-44FE-A9F7-8AB642D854E6}"/>
                </a:ext>
              </a:extLst>
            </p:cNvPr>
            <p:cNvCxnSpPr>
              <a:cxnSpLocks/>
            </p:cNvCxnSpPr>
            <p:nvPr/>
          </p:nvCxnSpPr>
          <p:spPr>
            <a:xfrm>
              <a:off x="2768218" y="1030098"/>
              <a:ext cx="739363" cy="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57" name="Groupe 56">
            <a:extLst>
              <a:ext uri="{FF2B5EF4-FFF2-40B4-BE49-F238E27FC236}">
                <a16:creationId xmlns:a16="http://schemas.microsoft.com/office/drawing/2014/main" id="{B490E2DA-326D-4810-A2A4-464F348C8EFF}"/>
              </a:ext>
            </a:extLst>
          </p:cNvPr>
          <p:cNvGrpSpPr/>
          <p:nvPr/>
        </p:nvGrpSpPr>
        <p:grpSpPr>
          <a:xfrm>
            <a:off x="4111302" y="1893246"/>
            <a:ext cx="7288108" cy="2860477"/>
            <a:chOff x="47165" y="-29624"/>
            <a:chExt cx="2106050" cy="617760"/>
          </a:xfrm>
        </p:grpSpPr>
        <p:sp>
          <p:nvSpPr>
            <p:cNvPr id="59" name="Rectangle : coins arrondis 58">
              <a:extLst>
                <a:ext uri="{FF2B5EF4-FFF2-40B4-BE49-F238E27FC236}">
                  <a16:creationId xmlns:a16="http://schemas.microsoft.com/office/drawing/2014/main" id="{093F5C6B-8D7B-4BAA-983C-383022CA14E4}"/>
                </a:ext>
              </a:extLst>
            </p:cNvPr>
            <p:cNvSpPr/>
            <p:nvPr/>
          </p:nvSpPr>
          <p:spPr>
            <a:xfrm>
              <a:off x="47165" y="-29624"/>
              <a:ext cx="2027584" cy="61776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0" name="Rectangle : coins arrondis 4">
              <a:extLst>
                <a:ext uri="{FF2B5EF4-FFF2-40B4-BE49-F238E27FC236}">
                  <a16:creationId xmlns:a16="http://schemas.microsoft.com/office/drawing/2014/main" id="{E9B7B5E1-6F98-4011-8C5C-61BCDCE638DE}"/>
                </a:ext>
              </a:extLst>
            </p:cNvPr>
            <p:cNvSpPr txBox="1"/>
            <p:nvPr/>
          </p:nvSpPr>
          <p:spPr>
            <a:xfrm>
              <a:off x="114962" y="19585"/>
              <a:ext cx="2038253" cy="4852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defTabSz="711200">
                <a:lnSpc>
                  <a:spcPct val="90000"/>
                </a:lnSpc>
                <a:spcBef>
                  <a:spcPct val="0"/>
                </a:spcBef>
                <a:spcAft>
                  <a:spcPct val="35000"/>
                </a:spcAft>
              </a:pPr>
              <a:r>
                <a:rPr lang="fr-FR" sz="3600" kern="1200" dirty="0"/>
                <a:t>D’autres widgets sont présents dans la colonne de droite:</a:t>
              </a:r>
              <a:br>
                <a:rPr lang="fr-FR" sz="3600" kern="1200" dirty="0"/>
              </a:br>
              <a:r>
                <a:rPr lang="fr-FR" sz="2800" kern="1200" dirty="0">
                  <a:solidFill>
                    <a:srgbClr val="002060"/>
                  </a:solidFill>
                </a:rPr>
                <a:t>-</a:t>
              </a:r>
              <a:r>
                <a:rPr lang="fr-FR" sz="2800" kern="1200" dirty="0"/>
                <a:t> </a:t>
              </a:r>
              <a:r>
                <a:rPr lang="fr-FR" sz="2800" b="1" kern="1200" dirty="0">
                  <a:solidFill>
                    <a:srgbClr val="002060"/>
                  </a:solidFill>
                </a:rPr>
                <a:t>Météo,</a:t>
              </a:r>
              <a:br>
                <a:rPr lang="fr-FR" sz="2800" b="1" kern="1200" dirty="0">
                  <a:solidFill>
                    <a:srgbClr val="002060"/>
                  </a:solidFill>
                </a:rPr>
              </a:br>
              <a:r>
                <a:rPr lang="fr-FR" sz="2800" b="1" kern="1200" dirty="0">
                  <a:solidFill>
                    <a:srgbClr val="002060"/>
                  </a:solidFill>
                </a:rPr>
                <a:t>- Anniversaires (sans l’âge </a:t>
              </a:r>
              <a:r>
                <a:rPr lang="fr-FR" sz="2800" b="1" dirty="0">
                  <a:solidFill>
                    <a:srgbClr val="002060"/>
                  </a:solidFill>
                  <a:sym typeface="Wingdings" panose="05000000000000000000" pitchFamily="2" charset="2"/>
                </a:rPr>
                <a:t> </a:t>
              </a:r>
              <a:r>
                <a:rPr lang="fr-FR" sz="2800" b="1" kern="1200" dirty="0">
                  <a:solidFill>
                    <a:srgbClr val="002060"/>
                  </a:solidFill>
                </a:rPr>
                <a:t>ni la photo  si elle n’a pas été fournie</a:t>
              </a:r>
              <a:r>
                <a:rPr lang="fr-FR" sz="2800" b="1" kern="1200" dirty="0">
                  <a:solidFill>
                    <a:srgbClr val="002060"/>
                  </a:solidFill>
                  <a:sym typeface="Wingdings" panose="05000000000000000000" pitchFamily="2" charset="2"/>
                </a:rPr>
                <a:t>),</a:t>
              </a:r>
              <a:br>
                <a:rPr lang="fr-FR" sz="2800" b="1" kern="1200" dirty="0">
                  <a:solidFill>
                    <a:srgbClr val="002060"/>
                  </a:solidFill>
                  <a:sym typeface="Wingdings" panose="05000000000000000000" pitchFamily="2" charset="2"/>
                </a:rPr>
              </a:br>
              <a:r>
                <a:rPr lang="fr-FR" sz="2800" b="1" kern="1200" dirty="0">
                  <a:solidFill>
                    <a:srgbClr val="002060"/>
                  </a:solidFill>
                  <a:sym typeface="Wingdings" panose="05000000000000000000" pitchFamily="2" charset="2"/>
                </a:rPr>
                <a:t>- Actualités France Info.</a:t>
              </a:r>
              <a:endParaRPr lang="fr-FR" sz="2800" b="1" kern="1200" dirty="0">
                <a:solidFill>
                  <a:srgbClr val="002060"/>
                </a:solidFill>
              </a:endParaRPr>
            </a:p>
          </p:txBody>
        </p:sp>
      </p:grpSp>
    </p:spTree>
    <p:extLst>
      <p:ext uri="{BB962C8B-B14F-4D97-AF65-F5344CB8AC3E}">
        <p14:creationId xmlns:p14="http://schemas.microsoft.com/office/powerpoint/2010/main" val="3584858864"/>
      </p:ext>
    </p:extLst>
  </p:cSld>
  <p:clrMapOvr>
    <a:masterClrMapping/>
  </p:clrMapOvr>
  <mc:AlternateContent xmlns:mc="http://schemas.openxmlformats.org/markup-compatibility/2006" xmlns:p14="http://schemas.microsoft.com/office/powerpoint/2010/main">
    <mc:Choice Requires="p14">
      <p:transition spd="slow" p14:dur="5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5E866F-39C7-43A9-937B-2884BA42C0BC}"/>
              </a:ext>
            </a:extLst>
          </p:cNvPr>
          <p:cNvSpPr>
            <a:spLocks noGrp="1"/>
          </p:cNvSpPr>
          <p:nvPr>
            <p:ph type="title"/>
          </p:nvPr>
        </p:nvSpPr>
        <p:spPr>
          <a:xfrm>
            <a:off x="267436" y="217714"/>
            <a:ext cx="8112890" cy="556008"/>
          </a:xfrm>
        </p:spPr>
        <p:txBody>
          <a:bodyPr>
            <a:normAutofit fontScale="90000"/>
          </a:bodyPr>
          <a:lstStyle/>
          <a:p>
            <a:r>
              <a:rPr lang="fr-FR" dirty="0">
                <a:solidFill>
                  <a:srgbClr val="002060"/>
                </a:solidFill>
              </a:rPr>
              <a:t>Les petites histoires…ouvrent ce document</a:t>
            </a:r>
          </a:p>
        </p:txBody>
      </p:sp>
      <p:pic>
        <p:nvPicPr>
          <p:cNvPr id="4" name="Espace réservé du contenu 3">
            <a:extLst>
              <a:ext uri="{FF2B5EF4-FFF2-40B4-BE49-F238E27FC236}">
                <a16:creationId xmlns:a16="http://schemas.microsoft.com/office/drawing/2014/main" id="{EA5A6543-E366-432D-A827-F5C26C7B3C07}"/>
              </a:ext>
            </a:extLst>
          </p:cNvPr>
          <p:cNvPicPr>
            <a:picLocks noGrp="1" noChangeAspect="1"/>
          </p:cNvPicPr>
          <p:nvPr>
            <p:ph idx="1"/>
          </p:nvPr>
        </p:nvPicPr>
        <p:blipFill>
          <a:blip r:embed="rId2"/>
          <a:stretch>
            <a:fillRect/>
          </a:stretch>
        </p:blipFill>
        <p:spPr>
          <a:xfrm>
            <a:off x="2116683" y="849922"/>
            <a:ext cx="7242753" cy="5564923"/>
          </a:xfrm>
          <a:prstGeom prst="rect">
            <a:avLst/>
          </a:prstGeom>
        </p:spPr>
      </p:pic>
      <p:sp>
        <p:nvSpPr>
          <p:cNvPr id="5" name="Rectangle : coins arrondis 4">
            <a:extLst>
              <a:ext uri="{FF2B5EF4-FFF2-40B4-BE49-F238E27FC236}">
                <a16:creationId xmlns:a16="http://schemas.microsoft.com/office/drawing/2014/main" id="{B7B90DEF-B400-49E2-8DBC-ABFFD9B52781}"/>
              </a:ext>
            </a:extLst>
          </p:cNvPr>
          <p:cNvSpPr/>
          <p:nvPr/>
        </p:nvSpPr>
        <p:spPr>
          <a:xfrm>
            <a:off x="5590233" y="773722"/>
            <a:ext cx="6334331" cy="229521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3200" dirty="0"/>
              <a:t>Ce document évoluera au fil des anecdotes, photos ou histoires que ne manqueront pas de nous envoyer les gentils membres.</a:t>
            </a:r>
          </a:p>
        </p:txBody>
      </p:sp>
    </p:spTree>
    <p:extLst>
      <p:ext uri="{BB962C8B-B14F-4D97-AF65-F5344CB8AC3E}">
        <p14:creationId xmlns:p14="http://schemas.microsoft.com/office/powerpoint/2010/main" val="78911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81881F-E942-45AC-BCB0-0115CF49AE20}"/>
              </a:ext>
            </a:extLst>
          </p:cNvPr>
          <p:cNvSpPr>
            <a:spLocks noGrp="1"/>
          </p:cNvSpPr>
          <p:nvPr>
            <p:ph type="title"/>
          </p:nvPr>
        </p:nvSpPr>
        <p:spPr>
          <a:xfrm>
            <a:off x="310406" y="190037"/>
            <a:ext cx="3528063" cy="665419"/>
          </a:xfrm>
        </p:spPr>
        <p:txBody>
          <a:bodyPr>
            <a:noAutofit/>
          </a:bodyPr>
          <a:lstStyle/>
          <a:p>
            <a:r>
              <a:rPr lang="fr-FR" sz="4000" dirty="0">
                <a:solidFill>
                  <a:srgbClr val="002060"/>
                </a:solidFill>
              </a:rPr>
              <a:t>La newsletter</a:t>
            </a:r>
          </a:p>
        </p:txBody>
      </p:sp>
      <p:sp>
        <p:nvSpPr>
          <p:cNvPr id="6" name="Espace réservé du contenu 2">
            <a:extLst>
              <a:ext uri="{FF2B5EF4-FFF2-40B4-BE49-F238E27FC236}">
                <a16:creationId xmlns:a16="http://schemas.microsoft.com/office/drawing/2014/main" id="{07101B66-8C34-4F36-A21C-3D1DF9F47547}"/>
              </a:ext>
            </a:extLst>
          </p:cNvPr>
          <p:cNvSpPr>
            <a:spLocks noGrp="1"/>
          </p:cNvSpPr>
          <p:nvPr>
            <p:ph idx="1"/>
          </p:nvPr>
        </p:nvSpPr>
        <p:spPr>
          <a:xfrm>
            <a:off x="281334" y="933951"/>
            <a:ext cx="10148855" cy="767296"/>
          </a:xfrm>
          <a:noFill/>
        </p:spPr>
        <p:txBody>
          <a:bodyPr>
            <a:noAutofit/>
          </a:bodyPr>
          <a:lstStyle/>
          <a:p>
            <a:pPr marL="0" indent="0">
              <a:buNone/>
            </a:pPr>
            <a:r>
              <a:rPr lang="fr-FR" sz="2400" dirty="0"/>
              <a:t>Celle-ci arrivera régulièrement dans votre boite à lettres électronique si vous êtes inscrits. Nous essaierons de vous inscrire automatiquement.</a:t>
            </a:r>
          </a:p>
        </p:txBody>
      </p:sp>
      <p:grpSp>
        <p:nvGrpSpPr>
          <p:cNvPr id="3" name="Groupe 2">
            <a:extLst>
              <a:ext uri="{FF2B5EF4-FFF2-40B4-BE49-F238E27FC236}">
                <a16:creationId xmlns:a16="http://schemas.microsoft.com/office/drawing/2014/main" id="{4A71882F-E740-4DC7-A04D-137672B2DAD6}"/>
              </a:ext>
            </a:extLst>
          </p:cNvPr>
          <p:cNvGrpSpPr/>
          <p:nvPr/>
        </p:nvGrpSpPr>
        <p:grpSpPr>
          <a:xfrm>
            <a:off x="3647552" y="2056937"/>
            <a:ext cx="8532179" cy="4191463"/>
            <a:chOff x="3647552" y="2056937"/>
            <a:chExt cx="8532179" cy="4191463"/>
          </a:xfrm>
        </p:grpSpPr>
        <p:pic>
          <p:nvPicPr>
            <p:cNvPr id="5" name="Image 4">
              <a:extLst>
                <a:ext uri="{FF2B5EF4-FFF2-40B4-BE49-F238E27FC236}">
                  <a16:creationId xmlns:a16="http://schemas.microsoft.com/office/drawing/2014/main" id="{C4F40382-A498-4B9F-9F45-5F2EBC1EB321}"/>
                </a:ext>
              </a:extLst>
            </p:cNvPr>
            <p:cNvPicPr>
              <a:picLocks noChangeAspect="1"/>
            </p:cNvPicPr>
            <p:nvPr/>
          </p:nvPicPr>
          <p:blipFill>
            <a:blip r:embed="rId2"/>
            <a:stretch>
              <a:fillRect/>
            </a:stretch>
          </p:blipFill>
          <p:spPr>
            <a:xfrm>
              <a:off x="3647552" y="2409289"/>
              <a:ext cx="5344271" cy="3839111"/>
            </a:xfrm>
            <a:prstGeom prst="rect">
              <a:avLst/>
            </a:prstGeom>
          </p:spPr>
        </p:pic>
        <p:sp>
          <p:nvSpPr>
            <p:cNvPr id="9" name="Rectangle : coins arrondis 8">
              <a:extLst>
                <a:ext uri="{FF2B5EF4-FFF2-40B4-BE49-F238E27FC236}">
                  <a16:creationId xmlns:a16="http://schemas.microsoft.com/office/drawing/2014/main" id="{688E91D2-3AF1-4C82-B59E-85A7A07DD8AA}"/>
                </a:ext>
              </a:extLst>
            </p:cNvPr>
            <p:cNvSpPr/>
            <p:nvPr/>
          </p:nvSpPr>
          <p:spPr>
            <a:xfrm>
              <a:off x="8915392" y="2056937"/>
              <a:ext cx="3264339" cy="18779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2800" dirty="0"/>
                <a:t>Voici le format actuel du contenu des messages que vous recevrez.</a:t>
              </a:r>
            </a:p>
          </p:txBody>
        </p:sp>
      </p:grpSp>
      <p:sp>
        <p:nvSpPr>
          <p:cNvPr id="10" name="Rectangle : coins arrondis 9">
            <a:extLst>
              <a:ext uri="{FF2B5EF4-FFF2-40B4-BE49-F238E27FC236}">
                <a16:creationId xmlns:a16="http://schemas.microsoft.com/office/drawing/2014/main" id="{DA64F7FC-E05D-4CEC-8B57-8841427807DE}"/>
              </a:ext>
            </a:extLst>
          </p:cNvPr>
          <p:cNvSpPr/>
          <p:nvPr/>
        </p:nvSpPr>
        <p:spPr>
          <a:xfrm>
            <a:off x="275586" y="2271521"/>
            <a:ext cx="3284478" cy="323560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2400" dirty="0"/>
              <a:t>Ceci est un exemple pour le « Duperré Info ». En cliquant sur l’image, votre navigateur Internet ouvrira la dernière mouture du Duperré Info.</a:t>
            </a:r>
          </a:p>
        </p:txBody>
      </p:sp>
      <p:sp>
        <p:nvSpPr>
          <p:cNvPr id="8" name="Rectangle : coins arrondis 7">
            <a:extLst>
              <a:ext uri="{FF2B5EF4-FFF2-40B4-BE49-F238E27FC236}">
                <a16:creationId xmlns:a16="http://schemas.microsoft.com/office/drawing/2014/main" id="{7B4CA96A-DAA1-4790-94EB-28C2C9D14EF4}"/>
              </a:ext>
            </a:extLst>
          </p:cNvPr>
          <p:cNvSpPr/>
          <p:nvPr/>
        </p:nvSpPr>
        <p:spPr>
          <a:xfrm>
            <a:off x="3276609" y="2193026"/>
            <a:ext cx="6248400" cy="323560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3600" dirty="0"/>
              <a:t>La newsletter remplacera les mails que vous recevez régulièrement. </a:t>
            </a:r>
            <a:r>
              <a:rPr lang="fr-FR" sz="3600" b="1" dirty="0">
                <a:solidFill>
                  <a:srgbClr val="002060"/>
                </a:solidFill>
              </a:rPr>
              <a:t>Vous devez la lire</a:t>
            </a:r>
            <a:r>
              <a:rPr lang="fr-FR" sz="3600" dirty="0"/>
              <a:t> pour être au courant des dernières informations.</a:t>
            </a:r>
          </a:p>
        </p:txBody>
      </p:sp>
    </p:spTree>
    <p:extLst>
      <p:ext uri="{BB962C8B-B14F-4D97-AF65-F5344CB8AC3E}">
        <p14:creationId xmlns:p14="http://schemas.microsoft.com/office/powerpoint/2010/main" val="2976170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9440FF-1C38-46D3-B3D0-387C8798777E}"/>
              </a:ext>
            </a:extLst>
          </p:cNvPr>
          <p:cNvSpPr>
            <a:spLocks noGrp="1"/>
          </p:cNvSpPr>
          <p:nvPr>
            <p:ph type="title"/>
          </p:nvPr>
        </p:nvSpPr>
        <p:spPr>
          <a:xfrm>
            <a:off x="335958" y="219456"/>
            <a:ext cx="5308938" cy="585216"/>
          </a:xfrm>
        </p:spPr>
        <p:txBody>
          <a:bodyPr>
            <a:normAutofit fontScale="90000"/>
          </a:bodyPr>
          <a:lstStyle/>
          <a:p>
            <a:r>
              <a:rPr lang="fr-FR" dirty="0">
                <a:solidFill>
                  <a:srgbClr val="002060"/>
                </a:solidFill>
              </a:rPr>
              <a:t>Exemple du Duperré Info</a:t>
            </a:r>
          </a:p>
        </p:txBody>
      </p:sp>
      <p:pic>
        <p:nvPicPr>
          <p:cNvPr id="4" name="Image 3">
            <a:extLst>
              <a:ext uri="{FF2B5EF4-FFF2-40B4-BE49-F238E27FC236}">
                <a16:creationId xmlns:a16="http://schemas.microsoft.com/office/drawing/2014/main" id="{8895ED33-AA7E-4966-A35B-3535FA61E405}"/>
              </a:ext>
            </a:extLst>
          </p:cNvPr>
          <p:cNvPicPr>
            <a:picLocks noChangeAspect="1"/>
          </p:cNvPicPr>
          <p:nvPr/>
        </p:nvPicPr>
        <p:blipFill>
          <a:blip r:embed="rId2"/>
          <a:stretch>
            <a:fillRect/>
          </a:stretch>
        </p:blipFill>
        <p:spPr>
          <a:xfrm>
            <a:off x="3607547" y="905320"/>
            <a:ext cx="7585993" cy="5593712"/>
          </a:xfrm>
          <a:prstGeom prst="rect">
            <a:avLst/>
          </a:prstGeom>
          <a:ln w="3175">
            <a:solidFill>
              <a:schemeClr val="tx1"/>
            </a:solidFill>
          </a:ln>
        </p:spPr>
      </p:pic>
      <p:sp>
        <p:nvSpPr>
          <p:cNvPr id="5" name="Rectangle : coins arrondis 4">
            <a:extLst>
              <a:ext uri="{FF2B5EF4-FFF2-40B4-BE49-F238E27FC236}">
                <a16:creationId xmlns:a16="http://schemas.microsoft.com/office/drawing/2014/main" id="{4380BF40-3849-48BD-B760-797CA38154E2}"/>
              </a:ext>
            </a:extLst>
          </p:cNvPr>
          <p:cNvSpPr/>
          <p:nvPr/>
        </p:nvSpPr>
        <p:spPr>
          <a:xfrm>
            <a:off x="109728" y="905321"/>
            <a:ext cx="3377184" cy="25236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2400" dirty="0"/>
              <a:t>Vous ne recevrez plus le Duperré Info en pièce jointe. Vous pourrez toutefois enregistrer la version « Internet ».</a:t>
            </a:r>
          </a:p>
        </p:txBody>
      </p:sp>
    </p:spTree>
    <p:extLst>
      <p:ext uri="{BB962C8B-B14F-4D97-AF65-F5344CB8AC3E}">
        <p14:creationId xmlns:p14="http://schemas.microsoft.com/office/powerpoint/2010/main" val="3228251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533F2943-8E9C-4DB6-B3BD-448D78C039AF}"/>
              </a:ext>
            </a:extLst>
          </p:cNvPr>
          <p:cNvSpPr>
            <a:spLocks noGrp="1"/>
          </p:cNvSpPr>
          <p:nvPr>
            <p:ph type="title"/>
          </p:nvPr>
        </p:nvSpPr>
        <p:spPr>
          <a:xfrm>
            <a:off x="265352" y="278005"/>
            <a:ext cx="9089663" cy="636396"/>
          </a:xfrm>
        </p:spPr>
        <p:txBody>
          <a:bodyPr>
            <a:normAutofit fontScale="90000"/>
          </a:bodyPr>
          <a:lstStyle/>
          <a:p>
            <a:r>
              <a:rPr lang="fr-FR" dirty="0">
                <a:solidFill>
                  <a:srgbClr val="002060"/>
                </a:solidFill>
              </a:rPr>
              <a:t>Le nouveau site internet concerne un club…</a:t>
            </a:r>
          </a:p>
        </p:txBody>
      </p:sp>
      <p:grpSp>
        <p:nvGrpSpPr>
          <p:cNvPr id="14" name="Groupe 13">
            <a:extLst>
              <a:ext uri="{FF2B5EF4-FFF2-40B4-BE49-F238E27FC236}">
                <a16:creationId xmlns:a16="http://schemas.microsoft.com/office/drawing/2014/main" id="{1325C4D5-2ADA-454C-BEC5-8BD690BE739D}"/>
              </a:ext>
            </a:extLst>
          </p:cNvPr>
          <p:cNvGrpSpPr/>
          <p:nvPr/>
        </p:nvGrpSpPr>
        <p:grpSpPr>
          <a:xfrm>
            <a:off x="532562" y="1035467"/>
            <a:ext cx="9626322" cy="2873829"/>
            <a:chOff x="532563" y="1035467"/>
            <a:chExt cx="8691646" cy="2873829"/>
          </a:xfrm>
        </p:grpSpPr>
        <p:sp>
          <p:nvSpPr>
            <p:cNvPr id="6" name="Rectangle : coins arrondis 5">
              <a:extLst>
                <a:ext uri="{FF2B5EF4-FFF2-40B4-BE49-F238E27FC236}">
                  <a16:creationId xmlns:a16="http://schemas.microsoft.com/office/drawing/2014/main" id="{D1BF860D-C22D-4352-8801-4DAAB152E3C8}"/>
                </a:ext>
              </a:extLst>
            </p:cNvPr>
            <p:cNvSpPr/>
            <p:nvPr/>
          </p:nvSpPr>
          <p:spPr>
            <a:xfrm>
              <a:off x="6096000" y="2121450"/>
              <a:ext cx="3128209" cy="63639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3200" dirty="0"/>
                <a:t>Qui n’est pas là…</a:t>
              </a:r>
            </a:p>
          </p:txBody>
        </p:sp>
        <p:pic>
          <p:nvPicPr>
            <p:cNvPr id="12" name="Image 11">
              <a:extLst>
                <a:ext uri="{FF2B5EF4-FFF2-40B4-BE49-F238E27FC236}">
                  <a16:creationId xmlns:a16="http://schemas.microsoft.com/office/drawing/2014/main" id="{99EB4CAC-4AD6-4C3F-BAF1-BAACA904B658}"/>
                </a:ext>
              </a:extLst>
            </p:cNvPr>
            <p:cNvPicPr>
              <a:picLocks noChangeAspect="1"/>
            </p:cNvPicPr>
            <p:nvPr/>
          </p:nvPicPr>
          <p:blipFill>
            <a:blip r:embed="rId2"/>
            <a:stretch>
              <a:fillRect/>
            </a:stretch>
          </p:blipFill>
          <p:spPr>
            <a:xfrm>
              <a:off x="532563" y="1035467"/>
              <a:ext cx="5109029" cy="2873829"/>
            </a:xfrm>
            <a:prstGeom prst="rect">
              <a:avLst/>
            </a:prstGeom>
          </p:spPr>
        </p:pic>
      </p:grpSp>
      <p:grpSp>
        <p:nvGrpSpPr>
          <p:cNvPr id="15" name="Groupe 14">
            <a:extLst>
              <a:ext uri="{FF2B5EF4-FFF2-40B4-BE49-F238E27FC236}">
                <a16:creationId xmlns:a16="http://schemas.microsoft.com/office/drawing/2014/main" id="{7AC0942D-B144-4358-97A6-C80D6B4DB00B}"/>
              </a:ext>
            </a:extLst>
          </p:cNvPr>
          <p:cNvGrpSpPr/>
          <p:nvPr/>
        </p:nvGrpSpPr>
        <p:grpSpPr>
          <a:xfrm>
            <a:off x="1185705" y="3429000"/>
            <a:ext cx="10771655" cy="3074795"/>
            <a:chOff x="1185705" y="3429000"/>
            <a:chExt cx="10771655" cy="3074795"/>
          </a:xfrm>
        </p:grpSpPr>
        <p:sp>
          <p:nvSpPr>
            <p:cNvPr id="7" name="Rectangle : coins arrondis 6">
              <a:extLst>
                <a:ext uri="{FF2B5EF4-FFF2-40B4-BE49-F238E27FC236}">
                  <a16:creationId xmlns:a16="http://schemas.microsoft.com/office/drawing/2014/main" id="{77B0F581-BDF0-4DAF-AE20-F0B032CCD19E}"/>
                </a:ext>
              </a:extLst>
            </p:cNvPr>
            <p:cNvSpPr/>
            <p:nvPr/>
          </p:nvSpPr>
          <p:spPr>
            <a:xfrm>
              <a:off x="1185705" y="5060747"/>
              <a:ext cx="5126185" cy="65767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3200" dirty="0"/>
                <a:t>Qui n’est pas là non plus…</a:t>
              </a:r>
            </a:p>
          </p:txBody>
        </p:sp>
        <p:pic>
          <p:nvPicPr>
            <p:cNvPr id="13" name="Image 12">
              <a:extLst>
                <a:ext uri="{FF2B5EF4-FFF2-40B4-BE49-F238E27FC236}">
                  <a16:creationId xmlns:a16="http://schemas.microsoft.com/office/drawing/2014/main" id="{F3B9D8F5-6383-45CB-87C4-607F4E9B93F3}"/>
                </a:ext>
              </a:extLst>
            </p:cNvPr>
            <p:cNvPicPr>
              <a:picLocks noChangeAspect="1"/>
            </p:cNvPicPr>
            <p:nvPr/>
          </p:nvPicPr>
          <p:blipFill>
            <a:blip r:embed="rId3"/>
            <a:stretch>
              <a:fillRect/>
            </a:stretch>
          </p:blipFill>
          <p:spPr>
            <a:xfrm>
              <a:off x="6491057" y="3429000"/>
              <a:ext cx="5466303" cy="3074795"/>
            </a:xfrm>
            <a:prstGeom prst="rect">
              <a:avLst/>
            </a:prstGeom>
          </p:spPr>
        </p:pic>
      </p:grpSp>
    </p:spTree>
    <p:extLst>
      <p:ext uri="{BB962C8B-B14F-4D97-AF65-F5344CB8AC3E}">
        <p14:creationId xmlns:p14="http://schemas.microsoft.com/office/powerpoint/2010/main" val="4213611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CEDC04-7ACD-42F7-8ACF-B8749666B3B1}"/>
              </a:ext>
            </a:extLst>
          </p:cNvPr>
          <p:cNvSpPr>
            <a:spLocks noGrp="1"/>
          </p:cNvSpPr>
          <p:nvPr>
            <p:ph type="title"/>
          </p:nvPr>
        </p:nvSpPr>
        <p:spPr>
          <a:xfrm>
            <a:off x="232834" y="198034"/>
            <a:ext cx="3473534" cy="690966"/>
          </a:xfrm>
        </p:spPr>
        <p:txBody>
          <a:bodyPr>
            <a:noAutofit/>
          </a:bodyPr>
          <a:lstStyle/>
          <a:p>
            <a:r>
              <a:rPr lang="fr-FR" sz="4000" dirty="0">
                <a:solidFill>
                  <a:srgbClr val="002060"/>
                </a:solidFill>
              </a:rPr>
              <a:t>Pour terminer</a:t>
            </a:r>
          </a:p>
        </p:txBody>
      </p:sp>
      <p:sp>
        <p:nvSpPr>
          <p:cNvPr id="3" name="Espace réservé du contenu 2">
            <a:extLst>
              <a:ext uri="{FF2B5EF4-FFF2-40B4-BE49-F238E27FC236}">
                <a16:creationId xmlns:a16="http://schemas.microsoft.com/office/drawing/2014/main" id="{BC94DCED-B749-4CF8-AE4A-9620FAD20C44}"/>
              </a:ext>
            </a:extLst>
          </p:cNvPr>
          <p:cNvSpPr>
            <a:spLocks noGrp="1"/>
          </p:cNvSpPr>
          <p:nvPr>
            <p:ph idx="1"/>
          </p:nvPr>
        </p:nvSpPr>
        <p:spPr>
          <a:xfrm>
            <a:off x="232833" y="961752"/>
            <a:ext cx="9453778" cy="1470275"/>
          </a:xfrm>
          <a:noFill/>
        </p:spPr>
        <p:txBody>
          <a:bodyPr>
            <a:noAutofit/>
          </a:bodyPr>
          <a:lstStyle/>
          <a:p>
            <a:r>
              <a:rPr lang="fr-FR" sz="2400" dirty="0"/>
              <a:t>Le site internet doit être un moyen efficace pour le club de communiquer avec ses adhérents, notamment vers ceux qui, pour des raisons diverses, ne sont pas physiquement présents régulièrement dans nos locaux.</a:t>
            </a:r>
          </a:p>
        </p:txBody>
      </p:sp>
      <p:sp>
        <p:nvSpPr>
          <p:cNvPr id="4" name="Espace réservé du contenu 2">
            <a:extLst>
              <a:ext uri="{FF2B5EF4-FFF2-40B4-BE49-F238E27FC236}">
                <a16:creationId xmlns:a16="http://schemas.microsoft.com/office/drawing/2014/main" id="{F6F2D739-44A1-4737-8984-1F85FD832A71}"/>
              </a:ext>
            </a:extLst>
          </p:cNvPr>
          <p:cNvSpPr txBox="1">
            <a:spLocks/>
          </p:cNvSpPr>
          <p:nvPr/>
        </p:nvSpPr>
        <p:spPr>
          <a:xfrm>
            <a:off x="232833" y="2572558"/>
            <a:ext cx="10130367" cy="1229658"/>
          </a:xfrm>
          <a:prstGeom prst="rect">
            <a:avLst/>
          </a:prstGeom>
          <a:no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400" dirty="0"/>
              <a:t>Le site doit être un outil pour les adhérents de communication vers le club (commentaires sur les événements, news, photos, documents, utilisation du FORUM).</a:t>
            </a:r>
          </a:p>
        </p:txBody>
      </p:sp>
      <p:sp>
        <p:nvSpPr>
          <p:cNvPr id="5" name="Espace réservé du contenu 2">
            <a:extLst>
              <a:ext uri="{FF2B5EF4-FFF2-40B4-BE49-F238E27FC236}">
                <a16:creationId xmlns:a16="http://schemas.microsoft.com/office/drawing/2014/main" id="{CB329B1A-9A19-4050-A834-0522E59433D9}"/>
              </a:ext>
            </a:extLst>
          </p:cNvPr>
          <p:cNvSpPr txBox="1">
            <a:spLocks/>
          </p:cNvSpPr>
          <p:nvPr/>
        </p:nvSpPr>
        <p:spPr>
          <a:xfrm>
            <a:off x="232833" y="3942747"/>
            <a:ext cx="8789247" cy="809687"/>
          </a:xfrm>
          <a:prstGeom prst="rect">
            <a:avLst/>
          </a:prstGeom>
          <a:no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400" dirty="0"/>
              <a:t>Le site ne vivra que si il est alimenté régulièrement par ses administrateurs et les membres.</a:t>
            </a:r>
          </a:p>
        </p:txBody>
      </p:sp>
      <p:sp>
        <p:nvSpPr>
          <p:cNvPr id="6" name="Espace réservé du contenu 2">
            <a:extLst>
              <a:ext uri="{FF2B5EF4-FFF2-40B4-BE49-F238E27FC236}">
                <a16:creationId xmlns:a16="http://schemas.microsoft.com/office/drawing/2014/main" id="{A4BCEB26-4A9D-4E04-B8FD-AFA6269F84BF}"/>
              </a:ext>
            </a:extLst>
          </p:cNvPr>
          <p:cNvSpPr txBox="1">
            <a:spLocks/>
          </p:cNvSpPr>
          <p:nvPr/>
        </p:nvSpPr>
        <p:spPr>
          <a:xfrm>
            <a:off x="232833" y="4922481"/>
            <a:ext cx="9453778" cy="809687"/>
          </a:xfrm>
          <a:prstGeom prst="rect">
            <a:avLst/>
          </a:prstGeom>
          <a:no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400" dirty="0"/>
              <a:t>Nous pensons avoir construit un outil simple à utiliser. Faites-en bon usage !!!</a:t>
            </a:r>
          </a:p>
          <a:p>
            <a:endParaRPr lang="fr-FR" sz="2400" dirty="0"/>
          </a:p>
          <a:p>
            <a:endParaRPr lang="fr-FR" sz="2400" dirty="0"/>
          </a:p>
          <a:p>
            <a:endParaRPr lang="fr-FR" sz="2400" dirty="0"/>
          </a:p>
        </p:txBody>
      </p:sp>
      <p:sp>
        <p:nvSpPr>
          <p:cNvPr id="7" name="Espace réservé du contenu 2">
            <a:extLst>
              <a:ext uri="{FF2B5EF4-FFF2-40B4-BE49-F238E27FC236}">
                <a16:creationId xmlns:a16="http://schemas.microsoft.com/office/drawing/2014/main" id="{248DED09-04D1-4378-87A6-D9A925083F4C}"/>
              </a:ext>
            </a:extLst>
          </p:cNvPr>
          <p:cNvSpPr txBox="1">
            <a:spLocks/>
          </p:cNvSpPr>
          <p:nvPr/>
        </p:nvSpPr>
        <p:spPr>
          <a:xfrm>
            <a:off x="232833" y="5902215"/>
            <a:ext cx="9453778" cy="518286"/>
          </a:xfrm>
          <a:prstGeom prst="rect">
            <a:avLst/>
          </a:prstGeom>
          <a:no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400" dirty="0"/>
              <a:t>Toutes les remarques seront prises en considération.</a:t>
            </a:r>
          </a:p>
          <a:p>
            <a:endParaRPr lang="fr-FR" sz="2400" dirty="0"/>
          </a:p>
          <a:p>
            <a:endParaRPr lang="fr-FR" sz="2400" dirty="0"/>
          </a:p>
        </p:txBody>
      </p:sp>
    </p:spTree>
    <p:extLst>
      <p:ext uri="{BB962C8B-B14F-4D97-AF65-F5344CB8AC3E}">
        <p14:creationId xmlns:p14="http://schemas.microsoft.com/office/powerpoint/2010/main" val="1475501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CEDC04-7ACD-42F7-8ACF-B8749666B3B1}"/>
              </a:ext>
            </a:extLst>
          </p:cNvPr>
          <p:cNvSpPr>
            <a:spLocks noGrp="1"/>
          </p:cNvSpPr>
          <p:nvPr>
            <p:ph type="title"/>
          </p:nvPr>
        </p:nvSpPr>
        <p:spPr>
          <a:xfrm>
            <a:off x="232834" y="198034"/>
            <a:ext cx="4583006" cy="728558"/>
          </a:xfrm>
        </p:spPr>
        <p:txBody>
          <a:bodyPr>
            <a:normAutofit/>
          </a:bodyPr>
          <a:lstStyle/>
          <a:p>
            <a:r>
              <a:rPr lang="fr-FR" sz="4000" dirty="0">
                <a:solidFill>
                  <a:srgbClr val="002060"/>
                </a:solidFill>
              </a:rPr>
              <a:t>Pour terminer… bis</a:t>
            </a:r>
          </a:p>
        </p:txBody>
      </p:sp>
      <p:sp>
        <p:nvSpPr>
          <p:cNvPr id="3" name="Espace réservé du contenu 2">
            <a:extLst>
              <a:ext uri="{FF2B5EF4-FFF2-40B4-BE49-F238E27FC236}">
                <a16:creationId xmlns:a16="http://schemas.microsoft.com/office/drawing/2014/main" id="{BC94DCED-B749-4CF8-AE4A-9620FAD20C44}"/>
              </a:ext>
            </a:extLst>
          </p:cNvPr>
          <p:cNvSpPr>
            <a:spLocks noGrp="1"/>
          </p:cNvSpPr>
          <p:nvPr>
            <p:ph idx="1"/>
          </p:nvPr>
        </p:nvSpPr>
        <p:spPr>
          <a:xfrm>
            <a:off x="247669" y="989917"/>
            <a:ext cx="9700199" cy="1150382"/>
          </a:xfrm>
          <a:noFill/>
        </p:spPr>
        <p:txBody>
          <a:bodyPr>
            <a:noAutofit/>
          </a:bodyPr>
          <a:lstStyle/>
          <a:p>
            <a:r>
              <a:rPr lang="fr-FR" sz="2400" dirty="0"/>
              <a:t>Vous recevrez dans votre messagerie, avec l’email renseigné dans le fichier des adhérents, un guide pour vous aider à naviguer sur le site.</a:t>
            </a:r>
          </a:p>
        </p:txBody>
      </p:sp>
      <p:sp>
        <p:nvSpPr>
          <p:cNvPr id="4" name="Espace réservé du contenu 2">
            <a:extLst>
              <a:ext uri="{FF2B5EF4-FFF2-40B4-BE49-F238E27FC236}">
                <a16:creationId xmlns:a16="http://schemas.microsoft.com/office/drawing/2014/main" id="{F6F2D739-44A1-4737-8984-1F85FD832A71}"/>
              </a:ext>
            </a:extLst>
          </p:cNvPr>
          <p:cNvSpPr txBox="1">
            <a:spLocks/>
          </p:cNvSpPr>
          <p:nvPr/>
        </p:nvSpPr>
        <p:spPr>
          <a:xfrm>
            <a:off x="247669" y="2562208"/>
            <a:ext cx="9601181" cy="2029889"/>
          </a:xfrm>
          <a:prstGeom prst="rect">
            <a:avLst/>
          </a:prstGeom>
          <a:no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400" dirty="0"/>
              <a:t>Vous recevrez aussi un email vous demandant de créer un compte sur </a:t>
            </a:r>
            <a:r>
              <a:rPr lang="fr-FR" sz="2400" b="1" dirty="0">
                <a:solidFill>
                  <a:schemeClr val="accent2"/>
                </a:solidFill>
              </a:rPr>
              <a:t>sportsregions</a:t>
            </a:r>
            <a:r>
              <a:rPr lang="fr-FR" sz="2400" dirty="0"/>
              <a:t>. N’ayez par peur !!! Cliquer sur le lien et vous recevrez les identifiants (à conserver précieusement) qui vous permettront de vous connecter au site et notamment d’accéder au forum ou de modifier vos informations personnelles.</a:t>
            </a:r>
          </a:p>
        </p:txBody>
      </p:sp>
      <p:sp>
        <p:nvSpPr>
          <p:cNvPr id="10" name="Espace réservé du contenu 2">
            <a:extLst>
              <a:ext uri="{FF2B5EF4-FFF2-40B4-BE49-F238E27FC236}">
                <a16:creationId xmlns:a16="http://schemas.microsoft.com/office/drawing/2014/main" id="{35014931-8830-48BF-A297-FCD28C8440D8}"/>
              </a:ext>
            </a:extLst>
          </p:cNvPr>
          <p:cNvSpPr txBox="1">
            <a:spLocks/>
          </p:cNvSpPr>
          <p:nvPr/>
        </p:nvSpPr>
        <p:spPr>
          <a:xfrm>
            <a:off x="247669" y="5014006"/>
            <a:ext cx="9243675" cy="1197142"/>
          </a:xfrm>
          <a:prstGeom prst="rect">
            <a:avLst/>
          </a:prstGeom>
          <a:no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400" b="1" dirty="0">
                <a:solidFill>
                  <a:srgbClr val="FF0000"/>
                </a:solidFill>
              </a:rPr>
              <a:t>Si vous ne souhaitez pas ou plus apparaître sur des photos par exemple, ou ne plus recevoir d’email, vous devrez en faire la demande au club.</a:t>
            </a:r>
          </a:p>
        </p:txBody>
      </p:sp>
    </p:spTree>
    <p:extLst>
      <p:ext uri="{BB962C8B-B14F-4D97-AF65-F5344CB8AC3E}">
        <p14:creationId xmlns:p14="http://schemas.microsoft.com/office/powerpoint/2010/main" val="281196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CEDC04-7ACD-42F7-8ACF-B8749666B3B1}"/>
              </a:ext>
            </a:extLst>
          </p:cNvPr>
          <p:cNvSpPr>
            <a:spLocks noGrp="1"/>
          </p:cNvSpPr>
          <p:nvPr>
            <p:ph type="title"/>
          </p:nvPr>
        </p:nvSpPr>
        <p:spPr>
          <a:xfrm>
            <a:off x="232834" y="198034"/>
            <a:ext cx="4583006" cy="728558"/>
          </a:xfrm>
        </p:spPr>
        <p:txBody>
          <a:bodyPr>
            <a:normAutofit/>
          </a:bodyPr>
          <a:lstStyle/>
          <a:p>
            <a:r>
              <a:rPr lang="fr-FR" sz="4000" dirty="0">
                <a:solidFill>
                  <a:srgbClr val="002060"/>
                </a:solidFill>
              </a:rPr>
              <a:t>Pour terminer… ter</a:t>
            </a:r>
          </a:p>
        </p:txBody>
      </p:sp>
      <p:sp>
        <p:nvSpPr>
          <p:cNvPr id="5" name="Espace réservé du contenu 2">
            <a:extLst>
              <a:ext uri="{FF2B5EF4-FFF2-40B4-BE49-F238E27FC236}">
                <a16:creationId xmlns:a16="http://schemas.microsoft.com/office/drawing/2014/main" id="{FD40E2EB-11EF-4930-BEAD-7761A9AC0E8E}"/>
              </a:ext>
            </a:extLst>
          </p:cNvPr>
          <p:cNvSpPr txBox="1">
            <a:spLocks/>
          </p:cNvSpPr>
          <p:nvPr/>
        </p:nvSpPr>
        <p:spPr>
          <a:xfrm>
            <a:off x="404662" y="1291954"/>
            <a:ext cx="9243675" cy="1360811"/>
          </a:xfrm>
          <a:prstGeom prst="rect">
            <a:avLst/>
          </a:prstGeom>
          <a:no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4000" b="1" dirty="0">
                <a:solidFill>
                  <a:srgbClr val="002060"/>
                </a:solidFill>
              </a:rPr>
              <a:t>Nous vous invitons à effectuer de nombreuses et régulières visites.</a:t>
            </a:r>
          </a:p>
        </p:txBody>
      </p:sp>
      <p:grpSp>
        <p:nvGrpSpPr>
          <p:cNvPr id="6" name="Groupe 5">
            <a:extLst>
              <a:ext uri="{FF2B5EF4-FFF2-40B4-BE49-F238E27FC236}">
                <a16:creationId xmlns:a16="http://schemas.microsoft.com/office/drawing/2014/main" id="{E3E2AE05-B9F2-4900-A254-EC234C5EA049}"/>
              </a:ext>
            </a:extLst>
          </p:cNvPr>
          <p:cNvGrpSpPr/>
          <p:nvPr/>
        </p:nvGrpSpPr>
        <p:grpSpPr>
          <a:xfrm>
            <a:off x="1178264" y="3221751"/>
            <a:ext cx="9243675" cy="2857502"/>
            <a:chOff x="1177380" y="4370828"/>
            <a:chExt cx="8299128" cy="2133424"/>
          </a:xfrm>
        </p:grpSpPr>
        <p:pic>
          <p:nvPicPr>
            <p:cNvPr id="7" name="Image 6">
              <a:extLst>
                <a:ext uri="{FF2B5EF4-FFF2-40B4-BE49-F238E27FC236}">
                  <a16:creationId xmlns:a16="http://schemas.microsoft.com/office/drawing/2014/main" id="{17978B37-DC5E-4CB1-8A69-D371695F1C81}"/>
                </a:ext>
              </a:extLst>
            </p:cNvPr>
            <p:cNvPicPr>
              <a:picLocks noChangeAspect="1"/>
            </p:cNvPicPr>
            <p:nvPr/>
          </p:nvPicPr>
          <p:blipFill>
            <a:blip r:embed="rId2"/>
            <a:stretch>
              <a:fillRect/>
            </a:stretch>
          </p:blipFill>
          <p:spPr>
            <a:xfrm>
              <a:off x="4600111" y="4370828"/>
              <a:ext cx="4876397" cy="2133424"/>
            </a:xfrm>
            <a:prstGeom prst="rect">
              <a:avLst/>
            </a:prstGeom>
          </p:spPr>
        </p:pic>
        <p:sp>
          <p:nvSpPr>
            <p:cNvPr id="9" name="Espace réservé du contenu 2">
              <a:extLst>
                <a:ext uri="{FF2B5EF4-FFF2-40B4-BE49-F238E27FC236}">
                  <a16:creationId xmlns:a16="http://schemas.microsoft.com/office/drawing/2014/main" id="{7CAD0264-967B-4A75-ABCB-74956D9A8D6F}"/>
                </a:ext>
              </a:extLst>
            </p:cNvPr>
            <p:cNvSpPr txBox="1">
              <a:spLocks/>
            </p:cNvSpPr>
            <p:nvPr/>
          </p:nvSpPr>
          <p:spPr>
            <a:xfrm>
              <a:off x="1177380" y="4946810"/>
              <a:ext cx="3263994" cy="490730"/>
            </a:xfrm>
            <a:prstGeom prst="rect">
              <a:avLst/>
            </a:prstGeom>
            <a:no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fr-FR" sz="4000" b="1" dirty="0">
                  <a:solidFill>
                    <a:srgbClr val="002060"/>
                  </a:solidFill>
                </a:rPr>
                <a:t>BON SURF !!!!</a:t>
              </a:r>
            </a:p>
          </p:txBody>
        </p:sp>
      </p:grpSp>
    </p:spTree>
    <p:extLst>
      <p:ext uri="{BB962C8B-B14F-4D97-AF65-F5344CB8AC3E}">
        <p14:creationId xmlns:p14="http://schemas.microsoft.com/office/powerpoint/2010/main" val="3737873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F78ADEB-B87C-4FCD-9635-0D42947AA248}"/>
              </a:ext>
            </a:extLst>
          </p:cNvPr>
          <p:cNvSpPr>
            <a:spLocks noGrp="1"/>
          </p:cNvSpPr>
          <p:nvPr>
            <p:ph idx="1"/>
          </p:nvPr>
        </p:nvSpPr>
        <p:spPr>
          <a:xfrm>
            <a:off x="243840" y="302050"/>
            <a:ext cx="11948160" cy="2150295"/>
          </a:xfrm>
        </p:spPr>
        <p:txBody>
          <a:bodyPr>
            <a:noAutofit/>
          </a:bodyPr>
          <a:lstStyle/>
          <a:p>
            <a:pPr marL="0" indent="0" algn="ctr">
              <a:buNone/>
            </a:pPr>
            <a:r>
              <a:rPr lang="fr-FR" sz="15000" dirty="0">
                <a:solidFill>
                  <a:srgbClr val="002060"/>
                </a:solidFill>
              </a:rPr>
              <a:t>C’est fini !!!</a:t>
            </a:r>
          </a:p>
          <a:p>
            <a:pPr marL="0" indent="0" algn="ctr">
              <a:buNone/>
            </a:pPr>
            <a:endParaRPr lang="fr-FR" dirty="0">
              <a:solidFill>
                <a:srgbClr val="002060"/>
              </a:solidFill>
            </a:endParaRPr>
          </a:p>
        </p:txBody>
      </p:sp>
      <p:sp>
        <p:nvSpPr>
          <p:cNvPr id="4" name="Émoticône 3">
            <a:extLst>
              <a:ext uri="{FF2B5EF4-FFF2-40B4-BE49-F238E27FC236}">
                <a16:creationId xmlns:a16="http://schemas.microsoft.com/office/drawing/2014/main" id="{6101AA38-5529-46BA-99BE-986110F8F183}"/>
              </a:ext>
            </a:extLst>
          </p:cNvPr>
          <p:cNvSpPr/>
          <p:nvPr/>
        </p:nvSpPr>
        <p:spPr>
          <a:xfrm>
            <a:off x="5151908" y="2535612"/>
            <a:ext cx="1606798" cy="15359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FFFF00"/>
              </a:highlight>
            </a:endParaRPr>
          </a:p>
        </p:txBody>
      </p:sp>
      <p:pic>
        <p:nvPicPr>
          <p:cNvPr id="2" name="Amustrad">
            <a:hlinkClick r:id="" action="ppaction://media"/>
            <a:extLst>
              <a:ext uri="{FF2B5EF4-FFF2-40B4-BE49-F238E27FC236}">
                <a16:creationId xmlns:a16="http://schemas.microsoft.com/office/drawing/2014/main" id="{2A157434-A77F-4EE3-8B13-97A20BA212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0357" y="6338974"/>
            <a:ext cx="216976" cy="216976"/>
          </a:xfrm>
          <a:prstGeom prst="rect">
            <a:avLst/>
          </a:prstGeom>
        </p:spPr>
      </p:pic>
      <p:sp>
        <p:nvSpPr>
          <p:cNvPr id="6" name="Rectangle : coins arrondis 5">
            <a:extLst>
              <a:ext uri="{FF2B5EF4-FFF2-40B4-BE49-F238E27FC236}">
                <a16:creationId xmlns:a16="http://schemas.microsoft.com/office/drawing/2014/main" id="{020909FB-3226-4126-AAAA-7BF5CF5DA589}"/>
              </a:ext>
            </a:extLst>
          </p:cNvPr>
          <p:cNvSpPr/>
          <p:nvPr/>
        </p:nvSpPr>
        <p:spPr>
          <a:xfrm>
            <a:off x="2779362" y="4322396"/>
            <a:ext cx="6633275" cy="1054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b="1" dirty="0">
                <a:solidFill>
                  <a:srgbClr val="002060"/>
                </a:solidFill>
                <a:latin typeface="Calibri" panose="020F0502020204030204" pitchFamily="34" charset="0"/>
                <a:cs typeface="Calibri" panose="020F0502020204030204" pitchFamily="34" charset="0"/>
              </a:rPr>
              <a:t>Long life to Duperré</a:t>
            </a:r>
          </a:p>
        </p:txBody>
      </p:sp>
      <p:sp>
        <p:nvSpPr>
          <p:cNvPr id="7" name="Rectangle : coins arrondis 6">
            <a:extLst>
              <a:ext uri="{FF2B5EF4-FFF2-40B4-BE49-F238E27FC236}">
                <a16:creationId xmlns:a16="http://schemas.microsoft.com/office/drawing/2014/main" id="{B99A584C-05DA-48D6-987A-7D0C8520451F}"/>
              </a:ext>
            </a:extLst>
          </p:cNvPr>
          <p:cNvSpPr/>
          <p:nvPr/>
        </p:nvSpPr>
        <p:spPr>
          <a:xfrm>
            <a:off x="2779362" y="5627308"/>
            <a:ext cx="6633275" cy="1054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6000" b="1" dirty="0">
                <a:solidFill>
                  <a:srgbClr val="002060"/>
                </a:solidFill>
                <a:latin typeface="Calibri" panose="020F0502020204030204" pitchFamily="34" charset="0"/>
                <a:cs typeface="Calibri" panose="020F0502020204030204" pitchFamily="34" charset="0"/>
              </a:rPr>
              <a:t>Et au Bridge donc…</a:t>
            </a:r>
          </a:p>
        </p:txBody>
      </p:sp>
    </p:spTree>
    <p:extLst>
      <p:ext uri="{BB962C8B-B14F-4D97-AF65-F5344CB8AC3E}">
        <p14:creationId xmlns:p14="http://schemas.microsoft.com/office/powerpoint/2010/main" val="1210918633"/>
      </p:ext>
    </p:extLst>
  </p:cSld>
  <p:clrMapOvr>
    <a:masterClrMapping/>
  </p:clrMapOvr>
  <mc:AlternateContent xmlns:mc="http://schemas.openxmlformats.org/markup-compatibility/2006" xmlns:p14="http://schemas.microsoft.com/office/powerpoint/2010/main">
    <mc:Choice Requires="p14">
      <p:transition spd="slow" p14:dur="50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328"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p:cTn id="9" dur="1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0" dur="1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1" dur="12000"/>
                                        <p:tgtEl>
                                          <p:spTgt spid="3">
                                            <p:txEl>
                                              <p:pRg st="0" end="0"/>
                                            </p:txEl>
                                          </p:spTgt>
                                        </p:tgtEl>
                                      </p:cBhvr>
                                    </p:animEffect>
                                  </p:childTnLst>
                                </p:cTn>
                              </p:par>
                              <p:par>
                                <p:cTn id="12" presetID="10" presetClass="entr" presetSubtype="0" fill="hold" grpId="0" nodeType="withEffect">
                                  <p:stCondLst>
                                    <p:cond delay="14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4000"/>
                                        <p:tgtEl>
                                          <p:spTgt spid="4"/>
                                        </p:tgtEl>
                                      </p:cBhvr>
                                    </p:animEffect>
                                  </p:childTnLst>
                                </p:cTn>
                              </p:par>
                              <p:par>
                                <p:cTn id="15" presetID="10" presetClass="entr" presetSubtype="0" fill="hold" grpId="0" nodeType="withEffect">
                                  <p:stCondLst>
                                    <p:cond delay="22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0"/>
                                        <p:tgtEl>
                                          <p:spTgt spid="6"/>
                                        </p:tgtEl>
                                      </p:cBhvr>
                                    </p:animEffect>
                                  </p:childTnLst>
                                </p:cTn>
                              </p:par>
                              <p:par>
                                <p:cTn id="18" presetID="10" presetClass="entr" presetSubtype="0" fill="hold" grpId="0" nodeType="withEffect">
                                  <p:stCondLst>
                                    <p:cond delay="300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3" grpId="0" build="p"/>
      <p:bldP spid="4"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73320696-0736-463A-A8A7-F9EF6F8D3F21}"/>
              </a:ext>
            </a:extLst>
          </p:cNvPr>
          <p:cNvGrpSpPr/>
          <p:nvPr/>
        </p:nvGrpSpPr>
        <p:grpSpPr>
          <a:xfrm>
            <a:off x="357375" y="285286"/>
            <a:ext cx="11692953" cy="3968767"/>
            <a:chOff x="357375" y="285286"/>
            <a:chExt cx="11692953" cy="3968767"/>
          </a:xfrm>
        </p:grpSpPr>
        <p:pic>
          <p:nvPicPr>
            <p:cNvPr id="6" name="Image 5">
              <a:extLst>
                <a:ext uri="{FF2B5EF4-FFF2-40B4-BE49-F238E27FC236}">
                  <a16:creationId xmlns:a16="http://schemas.microsoft.com/office/drawing/2014/main" id="{CDADF2A9-BE85-4919-814B-8E52F1F3D843}"/>
                </a:ext>
              </a:extLst>
            </p:cNvPr>
            <p:cNvPicPr>
              <a:picLocks noChangeAspect="1"/>
            </p:cNvPicPr>
            <p:nvPr/>
          </p:nvPicPr>
          <p:blipFill>
            <a:blip r:embed="rId2"/>
            <a:stretch>
              <a:fillRect/>
            </a:stretch>
          </p:blipFill>
          <p:spPr>
            <a:xfrm>
              <a:off x="357375" y="285286"/>
              <a:ext cx="4947839" cy="2767801"/>
            </a:xfrm>
            <a:prstGeom prst="rect">
              <a:avLst/>
            </a:prstGeom>
          </p:spPr>
        </p:pic>
        <p:sp>
          <p:nvSpPr>
            <p:cNvPr id="9" name="Rectangle : coins arrondis 8">
              <a:extLst>
                <a:ext uri="{FF2B5EF4-FFF2-40B4-BE49-F238E27FC236}">
                  <a16:creationId xmlns:a16="http://schemas.microsoft.com/office/drawing/2014/main" id="{F7E995E4-FF40-451E-AFED-95BFC14DF0BB}"/>
                </a:ext>
              </a:extLst>
            </p:cNvPr>
            <p:cNvSpPr/>
            <p:nvPr/>
          </p:nvSpPr>
          <p:spPr>
            <a:xfrm>
              <a:off x="5452743" y="368166"/>
              <a:ext cx="2204102" cy="64671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3200" dirty="0"/>
                <a:t>Mais ici !!!</a:t>
              </a:r>
            </a:p>
          </p:txBody>
        </p:sp>
        <p:pic>
          <p:nvPicPr>
            <p:cNvPr id="5" name="Image 4">
              <a:extLst>
                <a:ext uri="{FF2B5EF4-FFF2-40B4-BE49-F238E27FC236}">
                  <a16:creationId xmlns:a16="http://schemas.microsoft.com/office/drawing/2014/main" id="{18165FD2-8C64-4BDC-B572-CA9D998293DE}"/>
                </a:ext>
              </a:extLst>
            </p:cNvPr>
            <p:cNvPicPr>
              <a:picLocks noChangeAspect="1"/>
            </p:cNvPicPr>
            <p:nvPr/>
          </p:nvPicPr>
          <p:blipFill>
            <a:blip r:embed="rId3"/>
            <a:stretch>
              <a:fillRect/>
            </a:stretch>
          </p:blipFill>
          <p:spPr>
            <a:xfrm>
              <a:off x="7802750" y="285297"/>
              <a:ext cx="4247578" cy="3968756"/>
            </a:xfrm>
            <a:prstGeom prst="rect">
              <a:avLst/>
            </a:prstGeom>
          </p:spPr>
        </p:pic>
      </p:grpSp>
      <p:sp>
        <p:nvSpPr>
          <p:cNvPr id="10" name="Rectangle : coins arrondis 9">
            <a:extLst>
              <a:ext uri="{FF2B5EF4-FFF2-40B4-BE49-F238E27FC236}">
                <a16:creationId xmlns:a16="http://schemas.microsoft.com/office/drawing/2014/main" id="{E1516FBF-FA0E-4410-AFDA-89009C321961}"/>
              </a:ext>
            </a:extLst>
          </p:cNvPr>
          <p:cNvSpPr/>
          <p:nvPr/>
        </p:nvSpPr>
        <p:spPr>
          <a:xfrm>
            <a:off x="3931951" y="3206537"/>
            <a:ext cx="3724894" cy="209503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2000" dirty="0"/>
              <a:t>Ce qui pose problème depuis de nombreuses années pour les joueurs cherchant un club à La Rochelle et qui ne savent pas que Lagord, c’est La Rochelle.</a:t>
            </a:r>
          </a:p>
          <a:p>
            <a:r>
              <a:rPr lang="fr-FR" sz="2000" dirty="0"/>
              <a:t>c</a:t>
            </a:r>
          </a:p>
        </p:txBody>
      </p:sp>
      <p:grpSp>
        <p:nvGrpSpPr>
          <p:cNvPr id="8" name="Groupe 7">
            <a:extLst>
              <a:ext uri="{FF2B5EF4-FFF2-40B4-BE49-F238E27FC236}">
                <a16:creationId xmlns:a16="http://schemas.microsoft.com/office/drawing/2014/main" id="{DD0F7834-AB6C-4EB7-B3C2-BE3D0F53CB2D}"/>
              </a:ext>
            </a:extLst>
          </p:cNvPr>
          <p:cNvGrpSpPr/>
          <p:nvPr/>
        </p:nvGrpSpPr>
        <p:grpSpPr>
          <a:xfrm>
            <a:off x="151900" y="4054971"/>
            <a:ext cx="8449490" cy="2493195"/>
            <a:chOff x="151900" y="4054971"/>
            <a:chExt cx="8449490" cy="2493195"/>
          </a:xfrm>
        </p:grpSpPr>
        <p:pic>
          <p:nvPicPr>
            <p:cNvPr id="11" name="Image 10">
              <a:extLst>
                <a:ext uri="{FF2B5EF4-FFF2-40B4-BE49-F238E27FC236}">
                  <a16:creationId xmlns:a16="http://schemas.microsoft.com/office/drawing/2014/main" id="{48596144-DA25-462B-A561-AF6854F7D1CE}"/>
                </a:ext>
              </a:extLst>
            </p:cNvPr>
            <p:cNvPicPr>
              <a:picLocks noChangeAspect="1"/>
            </p:cNvPicPr>
            <p:nvPr/>
          </p:nvPicPr>
          <p:blipFill>
            <a:blip r:embed="rId4"/>
            <a:stretch>
              <a:fillRect/>
            </a:stretch>
          </p:blipFill>
          <p:spPr>
            <a:xfrm>
              <a:off x="151900" y="4054971"/>
              <a:ext cx="3644374" cy="2493195"/>
            </a:xfrm>
            <a:prstGeom prst="rect">
              <a:avLst/>
            </a:prstGeom>
            <a:ln w="19050">
              <a:solidFill>
                <a:schemeClr val="tx1"/>
              </a:solidFill>
            </a:ln>
          </p:spPr>
        </p:pic>
        <p:sp>
          <p:nvSpPr>
            <p:cNvPr id="14" name="Rectangle : coins arrondis 13">
              <a:extLst>
                <a:ext uri="{FF2B5EF4-FFF2-40B4-BE49-F238E27FC236}">
                  <a16:creationId xmlns:a16="http://schemas.microsoft.com/office/drawing/2014/main" id="{8840F15A-AB5B-42D5-ADC5-D774444974A1}"/>
                </a:ext>
              </a:extLst>
            </p:cNvPr>
            <p:cNvSpPr/>
            <p:nvPr/>
          </p:nvSpPr>
          <p:spPr>
            <a:xfrm>
              <a:off x="4047228" y="5664722"/>
              <a:ext cx="4554162" cy="78098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fr-FR" sz="2000" b="1" dirty="0"/>
                <a:t>Bridge Club Cercle Duperré</a:t>
              </a:r>
            </a:p>
            <a:p>
              <a:r>
                <a:rPr lang="fr-FR" sz="2000" dirty="0"/>
                <a:t>12 Avenue du Fief Rose, 17140 Lagord</a:t>
              </a:r>
            </a:p>
          </p:txBody>
        </p:sp>
      </p:grpSp>
    </p:spTree>
    <p:extLst>
      <p:ext uri="{BB962C8B-B14F-4D97-AF65-F5344CB8AC3E}">
        <p14:creationId xmlns:p14="http://schemas.microsoft.com/office/powerpoint/2010/main" val="101156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E349700-3C79-405D-A4AD-C7923333CC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06" y="876824"/>
            <a:ext cx="2831942" cy="3768744"/>
          </a:xfrm>
          <a:prstGeom prst="rect">
            <a:avLst/>
          </a:prstGeom>
        </p:spPr>
      </p:pic>
      <p:sp>
        <p:nvSpPr>
          <p:cNvPr id="15" name="Rectangle : coins arrondis 14">
            <a:extLst>
              <a:ext uri="{FF2B5EF4-FFF2-40B4-BE49-F238E27FC236}">
                <a16:creationId xmlns:a16="http://schemas.microsoft.com/office/drawing/2014/main" id="{BABCB575-D2B8-40D1-955C-BBB32317C346}"/>
              </a:ext>
            </a:extLst>
          </p:cNvPr>
          <p:cNvSpPr/>
          <p:nvPr/>
        </p:nvSpPr>
        <p:spPr>
          <a:xfrm>
            <a:off x="3428778" y="876824"/>
            <a:ext cx="7979124" cy="203706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2400" dirty="0"/>
              <a:t>Le baron Victor Guy Duperré, né à La Rochelle le 20 février 1775 et mort à Paris le 2 novembre 1846, est un officier de marine français des XVIIIe et XIXe siècles. Amiral, Amiral de France en 1830, pair de France et ministre de la Marine et des Colonies.</a:t>
            </a:r>
          </a:p>
        </p:txBody>
      </p:sp>
      <p:sp>
        <p:nvSpPr>
          <p:cNvPr id="16" name="Rectangle : coins arrondis 15">
            <a:extLst>
              <a:ext uri="{FF2B5EF4-FFF2-40B4-BE49-F238E27FC236}">
                <a16:creationId xmlns:a16="http://schemas.microsoft.com/office/drawing/2014/main" id="{05CCA52B-D387-44BC-BB3D-286B7AFDD586}"/>
              </a:ext>
            </a:extLst>
          </p:cNvPr>
          <p:cNvSpPr/>
          <p:nvPr/>
        </p:nvSpPr>
        <p:spPr>
          <a:xfrm>
            <a:off x="3218688" y="2992638"/>
            <a:ext cx="8359918" cy="326185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2400" dirty="0"/>
              <a:t>Né dans une vieille famille rochelaise, vingt-deuxième enfant de Jean Augustin Duperré, conseiller du roi et trésorier de la guerre, et de Marie-Gabrielle Prat-Desprez, Victor Guy Duperré passe quelques années chez les Oratoriens du collège de Juilly, avant de s'embarquer comme mousse, dès l'âge de 16 ans (1791), sur un navire de commerce, le Henri IV, en partance pour une campagne dans l'océan Indien, etc., etc.</a:t>
            </a:r>
          </a:p>
        </p:txBody>
      </p:sp>
      <p:sp>
        <p:nvSpPr>
          <p:cNvPr id="17" name="Rectangle : coins arrondis 16">
            <a:extLst>
              <a:ext uri="{FF2B5EF4-FFF2-40B4-BE49-F238E27FC236}">
                <a16:creationId xmlns:a16="http://schemas.microsoft.com/office/drawing/2014/main" id="{14539FF3-281F-4045-978E-F8FEAC7F9456}"/>
              </a:ext>
            </a:extLst>
          </p:cNvPr>
          <p:cNvSpPr/>
          <p:nvPr/>
        </p:nvSpPr>
        <p:spPr>
          <a:xfrm>
            <a:off x="1261032" y="5115315"/>
            <a:ext cx="9077783" cy="65866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fr-FR" sz="3200" b="1" dirty="0"/>
              <a:t>Mais revenons tout de suite au sujet principal</a:t>
            </a:r>
          </a:p>
        </p:txBody>
      </p:sp>
      <p:sp>
        <p:nvSpPr>
          <p:cNvPr id="6" name="Titre 1">
            <a:extLst>
              <a:ext uri="{FF2B5EF4-FFF2-40B4-BE49-F238E27FC236}">
                <a16:creationId xmlns:a16="http://schemas.microsoft.com/office/drawing/2014/main" id="{1D74A232-6581-43BA-9AFE-D0F21C648DEF}"/>
              </a:ext>
            </a:extLst>
          </p:cNvPr>
          <p:cNvSpPr>
            <a:spLocks noGrp="1"/>
          </p:cNvSpPr>
          <p:nvPr>
            <p:ph type="title"/>
          </p:nvPr>
        </p:nvSpPr>
        <p:spPr>
          <a:xfrm>
            <a:off x="235206" y="210283"/>
            <a:ext cx="5098794" cy="666541"/>
          </a:xfrm>
        </p:spPr>
        <p:txBody>
          <a:bodyPr>
            <a:noAutofit/>
          </a:bodyPr>
          <a:lstStyle/>
          <a:p>
            <a:r>
              <a:rPr lang="fr-FR" dirty="0">
                <a:solidFill>
                  <a:srgbClr val="002060"/>
                </a:solidFill>
              </a:rPr>
              <a:t>Vous avez dit Duperré ?</a:t>
            </a:r>
          </a:p>
        </p:txBody>
      </p:sp>
    </p:spTree>
    <p:extLst>
      <p:ext uri="{BB962C8B-B14F-4D97-AF65-F5344CB8AC3E}">
        <p14:creationId xmlns:p14="http://schemas.microsoft.com/office/powerpoint/2010/main" val="247272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268C10-E1CF-47D0-B7B7-5CA8D065272A}"/>
              </a:ext>
            </a:extLst>
          </p:cNvPr>
          <p:cNvSpPr>
            <a:spLocks noGrp="1"/>
          </p:cNvSpPr>
          <p:nvPr>
            <p:ph type="title"/>
          </p:nvPr>
        </p:nvSpPr>
        <p:spPr>
          <a:xfrm>
            <a:off x="235206" y="210283"/>
            <a:ext cx="5738874" cy="666541"/>
          </a:xfrm>
        </p:spPr>
        <p:txBody>
          <a:bodyPr>
            <a:noAutofit/>
          </a:bodyPr>
          <a:lstStyle/>
          <a:p>
            <a:r>
              <a:rPr lang="fr-FR" dirty="0">
                <a:solidFill>
                  <a:srgbClr val="002060"/>
                </a:solidFill>
              </a:rPr>
              <a:t>Pourquoi un site Internet ?</a:t>
            </a:r>
          </a:p>
        </p:txBody>
      </p:sp>
      <p:sp>
        <p:nvSpPr>
          <p:cNvPr id="3" name="Espace réservé du contenu 2">
            <a:extLst>
              <a:ext uri="{FF2B5EF4-FFF2-40B4-BE49-F238E27FC236}">
                <a16:creationId xmlns:a16="http://schemas.microsoft.com/office/drawing/2014/main" id="{D2A26568-7A46-4C0B-A7DE-B389D5F094D6}"/>
              </a:ext>
            </a:extLst>
          </p:cNvPr>
          <p:cNvSpPr>
            <a:spLocks noGrp="1"/>
          </p:cNvSpPr>
          <p:nvPr>
            <p:ph idx="1"/>
          </p:nvPr>
        </p:nvSpPr>
        <p:spPr>
          <a:xfrm>
            <a:off x="235206" y="1061148"/>
            <a:ext cx="10285417" cy="888232"/>
          </a:xfrm>
        </p:spPr>
        <p:txBody>
          <a:bodyPr>
            <a:noAutofit/>
          </a:bodyPr>
          <a:lstStyle/>
          <a:p>
            <a:r>
              <a:rPr lang="fr-FR" sz="2400" dirty="0"/>
              <a:t>Être présent sur la toile pour … nous y trouver, savoir ce que nous proposons, vérifier le dynamisme du club en terme de communication.</a:t>
            </a:r>
          </a:p>
        </p:txBody>
      </p:sp>
      <p:sp>
        <p:nvSpPr>
          <p:cNvPr id="4" name="Espace réservé du contenu 2">
            <a:extLst>
              <a:ext uri="{FF2B5EF4-FFF2-40B4-BE49-F238E27FC236}">
                <a16:creationId xmlns:a16="http://schemas.microsoft.com/office/drawing/2014/main" id="{E4BCAB3C-EAD3-4FA9-AF37-009EABCACDEC}"/>
              </a:ext>
            </a:extLst>
          </p:cNvPr>
          <p:cNvSpPr txBox="1">
            <a:spLocks/>
          </p:cNvSpPr>
          <p:nvPr/>
        </p:nvSpPr>
        <p:spPr>
          <a:xfrm>
            <a:off x="235206" y="2170653"/>
            <a:ext cx="10164837" cy="11779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400" dirty="0"/>
              <a:t>D’autre part, ne pas y être, c’est comme la pub. Les gens ne vont pas forcément acheter ou consommer, mais au moins ils sauront que çà existe. </a:t>
            </a:r>
          </a:p>
        </p:txBody>
      </p:sp>
      <p:sp>
        <p:nvSpPr>
          <p:cNvPr id="5" name="Espace réservé du contenu 2">
            <a:extLst>
              <a:ext uri="{FF2B5EF4-FFF2-40B4-BE49-F238E27FC236}">
                <a16:creationId xmlns:a16="http://schemas.microsoft.com/office/drawing/2014/main" id="{DDF91C3D-8B99-4BC6-805F-C67CF7EF1B1A}"/>
              </a:ext>
            </a:extLst>
          </p:cNvPr>
          <p:cNvSpPr txBox="1">
            <a:spLocks/>
          </p:cNvSpPr>
          <p:nvPr/>
        </p:nvSpPr>
        <p:spPr>
          <a:xfrm>
            <a:off x="235206" y="3638342"/>
            <a:ext cx="10285417" cy="11637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400" dirty="0"/>
              <a:t>Adopter un moyen efficace de communication et d’échanges avec l’ensemble de nos membres et plus généralement avec la communauté des bridgeurs.</a:t>
            </a:r>
          </a:p>
        </p:txBody>
      </p:sp>
      <p:sp>
        <p:nvSpPr>
          <p:cNvPr id="6" name="Espace réservé du contenu 2">
            <a:extLst>
              <a:ext uri="{FF2B5EF4-FFF2-40B4-BE49-F238E27FC236}">
                <a16:creationId xmlns:a16="http://schemas.microsoft.com/office/drawing/2014/main" id="{AE435103-DB9E-4098-BA46-ADA601C08E83}"/>
              </a:ext>
            </a:extLst>
          </p:cNvPr>
          <p:cNvSpPr txBox="1">
            <a:spLocks/>
          </p:cNvSpPr>
          <p:nvPr/>
        </p:nvSpPr>
        <p:spPr>
          <a:xfrm>
            <a:off x="235206" y="5148109"/>
            <a:ext cx="10285417" cy="88823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400" dirty="0"/>
              <a:t>Se donner la possibilité d’archiver et d’historiser tout ce qui concerne le club depuis… 1888. La mémoire collective, c’est important.</a:t>
            </a:r>
          </a:p>
        </p:txBody>
      </p:sp>
    </p:spTree>
    <p:extLst>
      <p:ext uri="{BB962C8B-B14F-4D97-AF65-F5344CB8AC3E}">
        <p14:creationId xmlns:p14="http://schemas.microsoft.com/office/powerpoint/2010/main" val="3297442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3EA60E-86E4-4E6E-9BBD-FD3FD09AABDE}"/>
              </a:ext>
            </a:extLst>
          </p:cNvPr>
          <p:cNvSpPr>
            <a:spLocks noGrp="1"/>
          </p:cNvSpPr>
          <p:nvPr>
            <p:ph type="title"/>
          </p:nvPr>
        </p:nvSpPr>
        <p:spPr>
          <a:xfrm>
            <a:off x="330970" y="263236"/>
            <a:ext cx="3631430" cy="665018"/>
          </a:xfrm>
        </p:spPr>
        <p:txBody>
          <a:bodyPr/>
          <a:lstStyle/>
          <a:p>
            <a:r>
              <a:rPr lang="fr-FR" dirty="0">
                <a:solidFill>
                  <a:srgbClr val="002060"/>
                </a:solidFill>
              </a:rPr>
              <a:t>Notes préalables</a:t>
            </a:r>
          </a:p>
        </p:txBody>
      </p:sp>
      <p:sp>
        <p:nvSpPr>
          <p:cNvPr id="4" name="Espace réservé du contenu 2">
            <a:extLst>
              <a:ext uri="{FF2B5EF4-FFF2-40B4-BE49-F238E27FC236}">
                <a16:creationId xmlns:a16="http://schemas.microsoft.com/office/drawing/2014/main" id="{D171C13B-B61E-46A2-965B-8CCA123B2FE0}"/>
              </a:ext>
            </a:extLst>
          </p:cNvPr>
          <p:cNvSpPr txBox="1">
            <a:spLocks/>
          </p:cNvSpPr>
          <p:nvPr/>
        </p:nvSpPr>
        <p:spPr>
          <a:xfrm>
            <a:off x="137006" y="2696910"/>
            <a:ext cx="9214811" cy="9289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400" dirty="0"/>
              <a:t>Les principes généraux exposés par la suite seront toutefois les mêmes.</a:t>
            </a:r>
          </a:p>
        </p:txBody>
      </p:sp>
      <p:sp>
        <p:nvSpPr>
          <p:cNvPr id="5" name="Espace réservé du contenu 2">
            <a:extLst>
              <a:ext uri="{FF2B5EF4-FFF2-40B4-BE49-F238E27FC236}">
                <a16:creationId xmlns:a16="http://schemas.microsoft.com/office/drawing/2014/main" id="{6E68C37C-BCC1-45CF-834F-4CAEABE841AF}"/>
              </a:ext>
            </a:extLst>
          </p:cNvPr>
          <p:cNvSpPr txBox="1">
            <a:spLocks/>
          </p:cNvSpPr>
          <p:nvPr/>
        </p:nvSpPr>
        <p:spPr>
          <a:xfrm>
            <a:off x="137006" y="3783006"/>
            <a:ext cx="9214811" cy="111919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3200" dirty="0"/>
              <a:t>Merci d’être venus très nombreux, ce qui prouve votre intérêt pour le club.</a:t>
            </a:r>
          </a:p>
        </p:txBody>
      </p:sp>
      <p:sp>
        <p:nvSpPr>
          <p:cNvPr id="3" name="Espace réservé du contenu 2">
            <a:extLst>
              <a:ext uri="{FF2B5EF4-FFF2-40B4-BE49-F238E27FC236}">
                <a16:creationId xmlns:a16="http://schemas.microsoft.com/office/drawing/2014/main" id="{E23EE771-94E3-4A95-A7A4-4ECB9D1436A0}"/>
              </a:ext>
            </a:extLst>
          </p:cNvPr>
          <p:cNvSpPr>
            <a:spLocks noGrp="1"/>
          </p:cNvSpPr>
          <p:nvPr>
            <p:ph idx="1"/>
          </p:nvPr>
        </p:nvSpPr>
        <p:spPr>
          <a:xfrm>
            <a:off x="137006" y="1149208"/>
            <a:ext cx="9990667" cy="1253475"/>
          </a:xfrm>
        </p:spPr>
        <p:txBody>
          <a:bodyPr>
            <a:normAutofit/>
          </a:bodyPr>
          <a:lstStyle/>
          <a:p>
            <a:r>
              <a:rPr lang="fr-FR" sz="2400" dirty="0"/>
              <a:t>La présentation s’appuie sur une version du site ne correspondant pas nécessairement à celle que vous découvrirez en vous connectant pour la première fois.</a:t>
            </a:r>
          </a:p>
        </p:txBody>
      </p:sp>
      <p:sp>
        <p:nvSpPr>
          <p:cNvPr id="6" name="Espace réservé du contenu 2">
            <a:extLst>
              <a:ext uri="{FF2B5EF4-FFF2-40B4-BE49-F238E27FC236}">
                <a16:creationId xmlns:a16="http://schemas.microsoft.com/office/drawing/2014/main" id="{42E8E6F3-FF86-4521-8BFB-CB20D74F803D}"/>
              </a:ext>
            </a:extLst>
          </p:cNvPr>
          <p:cNvSpPr txBox="1">
            <a:spLocks/>
          </p:cNvSpPr>
          <p:nvPr/>
        </p:nvSpPr>
        <p:spPr>
          <a:xfrm>
            <a:off x="239165" y="5244304"/>
            <a:ext cx="9214811" cy="9289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400" dirty="0"/>
              <a:t>Euh… j’ose espérer que ce n’est pas seulement le casse-croûte qui vous a attiré.</a:t>
            </a:r>
          </a:p>
        </p:txBody>
      </p:sp>
    </p:spTree>
    <p:extLst>
      <p:ext uri="{BB962C8B-B14F-4D97-AF65-F5344CB8AC3E}">
        <p14:creationId xmlns:p14="http://schemas.microsoft.com/office/powerpoint/2010/main" val="2179932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build="p"/>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3EA60E-86E4-4E6E-9BBD-FD3FD09AABDE}"/>
              </a:ext>
            </a:extLst>
          </p:cNvPr>
          <p:cNvSpPr>
            <a:spLocks noGrp="1"/>
          </p:cNvSpPr>
          <p:nvPr>
            <p:ph type="title"/>
          </p:nvPr>
        </p:nvSpPr>
        <p:spPr>
          <a:xfrm>
            <a:off x="330970" y="263236"/>
            <a:ext cx="5765030" cy="665018"/>
          </a:xfrm>
        </p:spPr>
        <p:txBody>
          <a:bodyPr/>
          <a:lstStyle/>
          <a:p>
            <a:r>
              <a:rPr lang="fr-FR" dirty="0">
                <a:solidFill>
                  <a:srgbClr val="002060"/>
                </a:solidFill>
              </a:rPr>
              <a:t>Notes préalables… suite</a:t>
            </a:r>
          </a:p>
        </p:txBody>
      </p:sp>
      <p:sp>
        <p:nvSpPr>
          <p:cNvPr id="4" name="Espace réservé du contenu 2">
            <a:extLst>
              <a:ext uri="{FF2B5EF4-FFF2-40B4-BE49-F238E27FC236}">
                <a16:creationId xmlns:a16="http://schemas.microsoft.com/office/drawing/2014/main" id="{D171C13B-B61E-46A2-965B-8CCA123B2FE0}"/>
              </a:ext>
            </a:extLst>
          </p:cNvPr>
          <p:cNvSpPr txBox="1">
            <a:spLocks/>
          </p:cNvSpPr>
          <p:nvPr/>
        </p:nvSpPr>
        <p:spPr>
          <a:xfrm>
            <a:off x="212368" y="2779869"/>
            <a:ext cx="9680234" cy="92897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400" dirty="0"/>
              <a:t>Ce choix nous laisse penser que la </a:t>
            </a:r>
            <a:r>
              <a:rPr lang="fr-FR" sz="2400" b="1" dirty="0">
                <a:solidFill>
                  <a:schemeClr val="accent2"/>
                </a:solidFill>
              </a:rPr>
              <a:t>pérennité</a:t>
            </a:r>
            <a:r>
              <a:rPr lang="fr-FR" sz="2400" dirty="0"/>
              <a:t> ainsi que l’</a:t>
            </a:r>
            <a:r>
              <a:rPr lang="fr-FR" sz="2400" b="1" dirty="0">
                <a:solidFill>
                  <a:schemeClr val="accent2"/>
                </a:solidFill>
              </a:rPr>
              <a:t>évolution</a:t>
            </a:r>
            <a:r>
              <a:rPr lang="fr-FR" sz="2400" dirty="0"/>
              <a:t> de cet outil seront assurées pendant de nombreuses années.</a:t>
            </a:r>
          </a:p>
        </p:txBody>
      </p:sp>
      <p:sp>
        <p:nvSpPr>
          <p:cNvPr id="5" name="Espace réservé du contenu 2">
            <a:extLst>
              <a:ext uri="{FF2B5EF4-FFF2-40B4-BE49-F238E27FC236}">
                <a16:creationId xmlns:a16="http://schemas.microsoft.com/office/drawing/2014/main" id="{6E68C37C-BCC1-45CF-834F-4CAEABE841AF}"/>
              </a:ext>
            </a:extLst>
          </p:cNvPr>
          <p:cNvSpPr txBox="1">
            <a:spLocks/>
          </p:cNvSpPr>
          <p:nvPr/>
        </p:nvSpPr>
        <p:spPr>
          <a:xfrm>
            <a:off x="137006" y="4086032"/>
            <a:ext cx="9830959" cy="204654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fr-FR" sz="2400" dirty="0"/>
              <a:t>Les </a:t>
            </a:r>
            <a:r>
              <a:rPr lang="fr-FR" sz="2400" b="1" dirty="0">
                <a:solidFill>
                  <a:schemeClr val="accent2"/>
                </a:solidFill>
              </a:rPr>
              <a:t>fonctionnalités</a:t>
            </a:r>
            <a:r>
              <a:rPr lang="fr-FR" sz="2400" dirty="0"/>
              <a:t> principales sont celles qu’on attend en général d’un site associatif: gestion de </a:t>
            </a:r>
            <a:r>
              <a:rPr lang="fr-FR" sz="2400" b="1" dirty="0">
                <a:solidFill>
                  <a:schemeClr val="accent2"/>
                </a:solidFill>
              </a:rPr>
              <a:t>nouvelles</a:t>
            </a:r>
            <a:r>
              <a:rPr lang="fr-FR" sz="2400" dirty="0"/>
              <a:t>, de </a:t>
            </a:r>
            <a:r>
              <a:rPr lang="fr-FR" sz="2400" b="1" dirty="0">
                <a:solidFill>
                  <a:schemeClr val="accent2"/>
                </a:solidFill>
              </a:rPr>
              <a:t>photos</a:t>
            </a:r>
            <a:r>
              <a:rPr lang="fr-FR" sz="2400" dirty="0"/>
              <a:t>, de </a:t>
            </a:r>
            <a:r>
              <a:rPr lang="fr-FR" sz="2400" b="1" dirty="0">
                <a:solidFill>
                  <a:schemeClr val="accent2"/>
                </a:solidFill>
              </a:rPr>
              <a:t>vidéos</a:t>
            </a:r>
            <a:r>
              <a:rPr lang="fr-FR" sz="2400" dirty="0"/>
              <a:t>, de </a:t>
            </a:r>
            <a:r>
              <a:rPr lang="fr-FR" sz="2400" b="1" dirty="0">
                <a:solidFill>
                  <a:schemeClr val="accent2"/>
                </a:solidFill>
              </a:rPr>
              <a:t>documents</a:t>
            </a:r>
            <a:r>
              <a:rPr lang="fr-FR" sz="2400" dirty="0"/>
              <a:t>, communication vers les membres (</a:t>
            </a:r>
            <a:r>
              <a:rPr lang="fr-FR" sz="2400" b="1" dirty="0">
                <a:solidFill>
                  <a:schemeClr val="accent2"/>
                </a:solidFill>
              </a:rPr>
              <a:t>newsletter</a:t>
            </a:r>
            <a:r>
              <a:rPr lang="fr-FR" sz="2400" dirty="0"/>
              <a:t>), </a:t>
            </a:r>
            <a:r>
              <a:rPr lang="fr-FR" sz="2400" b="1" dirty="0">
                <a:solidFill>
                  <a:schemeClr val="accent2"/>
                </a:solidFill>
              </a:rPr>
              <a:t>forums</a:t>
            </a:r>
            <a:r>
              <a:rPr lang="fr-FR" sz="2400" dirty="0"/>
              <a:t> divers, gestions de </a:t>
            </a:r>
            <a:r>
              <a:rPr lang="fr-FR" sz="2400" b="1" dirty="0">
                <a:solidFill>
                  <a:schemeClr val="accent2"/>
                </a:solidFill>
              </a:rPr>
              <a:t>liens</a:t>
            </a:r>
            <a:r>
              <a:rPr lang="fr-FR" sz="2400" dirty="0"/>
              <a:t> vers des sites concernant notre noble activité… tout çà à un coût très raisonnable.</a:t>
            </a:r>
          </a:p>
        </p:txBody>
      </p:sp>
      <p:sp>
        <p:nvSpPr>
          <p:cNvPr id="3" name="Espace réservé du contenu 2">
            <a:extLst>
              <a:ext uri="{FF2B5EF4-FFF2-40B4-BE49-F238E27FC236}">
                <a16:creationId xmlns:a16="http://schemas.microsoft.com/office/drawing/2014/main" id="{E23EE771-94E3-4A95-A7A4-4ECB9D1436A0}"/>
              </a:ext>
            </a:extLst>
          </p:cNvPr>
          <p:cNvSpPr>
            <a:spLocks noGrp="1"/>
          </p:cNvSpPr>
          <p:nvPr>
            <p:ph idx="1"/>
          </p:nvPr>
        </p:nvSpPr>
        <p:spPr>
          <a:xfrm>
            <a:off x="137006" y="1149208"/>
            <a:ext cx="9990667" cy="1253475"/>
          </a:xfrm>
        </p:spPr>
        <p:txBody>
          <a:bodyPr>
            <a:normAutofit/>
          </a:bodyPr>
          <a:lstStyle/>
          <a:p>
            <a:r>
              <a:rPr lang="fr-FR" sz="2400" dirty="0"/>
              <a:t>Le site a été construit avec l’outil proposé par </a:t>
            </a:r>
            <a:r>
              <a:rPr lang="fr-FR" sz="2400" b="1" dirty="0">
                <a:solidFill>
                  <a:schemeClr val="accent2"/>
                </a:solidFill>
              </a:rPr>
              <a:t>sportsregions</a:t>
            </a:r>
            <a:r>
              <a:rPr lang="fr-FR" sz="2400" dirty="0"/>
              <a:t>, outil réputé comme étant « l’internet des associations sportives » et gérant déjà plusieurs milliers de sites.</a:t>
            </a:r>
          </a:p>
        </p:txBody>
      </p:sp>
    </p:spTree>
    <p:extLst>
      <p:ext uri="{BB962C8B-B14F-4D97-AF65-F5344CB8AC3E}">
        <p14:creationId xmlns:p14="http://schemas.microsoft.com/office/powerpoint/2010/main" val="2543258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build="p"/>
    </p:bld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3669</TotalTime>
  <Words>2003</Words>
  <Application>Microsoft Office PowerPoint</Application>
  <PresentationFormat>Grand écran</PresentationFormat>
  <Paragraphs>190</Paragraphs>
  <Slides>43</Slides>
  <Notes>0</Notes>
  <HiddenSlides>0</HiddenSlides>
  <MMClips>3</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43</vt:i4>
      </vt:variant>
    </vt:vector>
  </HeadingPairs>
  <TitlesOfParts>
    <vt:vector size="49" baseType="lpstr">
      <vt:lpstr>Arial</vt:lpstr>
      <vt:lpstr>Arial Rounded MT Bold</vt:lpstr>
      <vt:lpstr>Calibri</vt:lpstr>
      <vt:lpstr>Trebuchet MS</vt:lpstr>
      <vt:lpstr>Wingdings 3</vt:lpstr>
      <vt:lpstr>Facette</vt:lpstr>
      <vt:lpstr>Présentation PowerPoint</vt:lpstr>
      <vt:lpstr>Présentation PowerPoint</vt:lpstr>
      <vt:lpstr> Version du 10 mars 2019 </vt:lpstr>
      <vt:lpstr>Le nouveau site internet concerne un club…</vt:lpstr>
      <vt:lpstr>Présentation PowerPoint</vt:lpstr>
      <vt:lpstr>Vous avez dit Duperré ?</vt:lpstr>
      <vt:lpstr>Pourquoi un site Internet ?</vt:lpstr>
      <vt:lpstr>Notes préalables</vt:lpstr>
      <vt:lpstr>Notes préalables… suite</vt:lpstr>
      <vt:lpstr>Notes préalables… suite de suite</vt:lpstr>
      <vt:lpstr>Quelques références sportsregions proches</vt:lpstr>
      <vt:lpstr>Présentation PowerPoint</vt:lpstr>
      <vt:lpstr>Et maintenant… le nouveau site</vt:lpstr>
      <vt:lpstr>Page d’accueil</vt:lpstr>
      <vt:lpstr>Détail de la page d’accueil</vt:lpstr>
      <vt:lpstr>Les principes essentiels du contenu du site</vt:lpstr>
      <vt:lpstr>Le bureau exécutif</vt:lpstr>
      <vt:lpstr>L’école de bridge</vt:lpstr>
      <vt:lpstr>Les partenaires</vt:lpstr>
      <vt:lpstr>Les documents</vt:lpstr>
      <vt:lpstr>Les photos</vt:lpstr>
      <vt:lpstr>Un évènement récurrent</vt:lpstr>
      <vt:lpstr>Un évènement spécial</vt:lpstr>
      <vt:lpstr>Le FORUM, un plus du site</vt:lpstr>
      <vt:lpstr>Liste des tournois et compétitions concernés</vt:lpstr>
      <vt:lpstr>Contenu de Forum  Trouver un partenaire pour un tournoi ou une compétition  Trouver un(e) partenaire pour le tournoi du mardi soir</vt:lpstr>
      <vt:lpstr>Une fois connecté, vous pouvez saisir votre demande</vt:lpstr>
      <vt:lpstr>Votre message est enregistré et visible par tous les visiteurs (rappel: seules les personnes connectées pourront alimenter le forum).</vt:lpstr>
      <vt:lpstr>Forum sur les donnes</vt:lpstr>
      <vt:lpstr>Saisie dans les forum des donnes…</vt:lpstr>
      <vt:lpstr>Forum annonces diverses</vt:lpstr>
      <vt:lpstr>Les liens « bridge »</vt:lpstr>
      <vt:lpstr>Détail du lien « Des donnes »</vt:lpstr>
      <vt:lpstr>La donne choisie s’ouvre dans une nouvelle fenêtre de votre navigateur</vt:lpstr>
      <vt:lpstr>Le livre d’or</vt:lpstr>
      <vt:lpstr>Un focus sur les widgets pour terminer</vt:lpstr>
      <vt:lpstr>Les petites histoires…ouvrent ce document</vt:lpstr>
      <vt:lpstr>La newsletter</vt:lpstr>
      <vt:lpstr>Exemple du Duperré Info</vt:lpstr>
      <vt:lpstr>Pour terminer</vt:lpstr>
      <vt:lpstr>Pour terminer… bis</vt:lpstr>
      <vt:lpstr>Pour terminer… ter</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Humeau</dc:creator>
  <cp:lastModifiedBy>Philippe HUMEAU</cp:lastModifiedBy>
  <cp:revision>256</cp:revision>
  <cp:lastPrinted>2019-03-03T10:43:52Z</cp:lastPrinted>
  <dcterms:created xsi:type="dcterms:W3CDTF">2019-02-22T11:48:41Z</dcterms:created>
  <dcterms:modified xsi:type="dcterms:W3CDTF">2019-03-28T10:15:29Z</dcterms:modified>
</cp:coreProperties>
</file>